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1"/>
  </p:notesMasterIdLst>
  <p:sldIdLst>
    <p:sldId id="256" r:id="rId2"/>
    <p:sldId id="286" r:id="rId3"/>
    <p:sldId id="259" r:id="rId4"/>
    <p:sldId id="260" r:id="rId5"/>
    <p:sldId id="278" r:id="rId6"/>
    <p:sldId id="279" r:id="rId7"/>
    <p:sldId id="280" r:id="rId8"/>
    <p:sldId id="283" r:id="rId9"/>
    <p:sldId id="282" r:id="rId10"/>
    <p:sldId id="261" r:id="rId11"/>
    <p:sldId id="262" r:id="rId12"/>
    <p:sldId id="268" r:id="rId13"/>
    <p:sldId id="263" r:id="rId14"/>
    <p:sldId id="269" r:id="rId15"/>
    <p:sldId id="264" r:id="rId16"/>
    <p:sldId id="270" r:id="rId17"/>
    <p:sldId id="265" r:id="rId18"/>
    <p:sldId id="272" r:id="rId19"/>
    <p:sldId id="285" r:id="rId20"/>
    <p:sldId id="273" r:id="rId21"/>
    <p:sldId id="274" r:id="rId22"/>
    <p:sldId id="266" r:id="rId23"/>
    <p:sldId id="267" r:id="rId24"/>
    <p:sldId id="281" r:id="rId25"/>
    <p:sldId id="284" r:id="rId26"/>
    <p:sldId id="277" r:id="rId27"/>
    <p:sldId id="287" r:id="rId28"/>
    <p:sldId id="276" r:id="rId29"/>
    <p:sldId id="288" r:id="rId30"/>
  </p:sldIdLst>
  <p:sldSz cx="9144000" cy="5143500" type="screen16x9"/>
  <p:notesSz cx="6858000" cy="9144000"/>
  <p:embeddedFontLst>
    <p:embeddedFont>
      <p:font typeface="Calibri" panose="020F0502020204030204" pitchFamily="34" charset="0"/>
      <p:regular r:id="rId32"/>
      <p:bold r:id="rId33"/>
      <p:italic r:id="rId34"/>
      <p:boldItalic r:id="rId35"/>
    </p:embeddedFont>
    <p:embeddedFont>
      <p:font typeface="Century Gothic" panose="020B0502020202020204" pitchFamily="34" charset="0"/>
      <p:regular r:id="rId36"/>
      <p:bold r:id="rId37"/>
      <p:italic r:id="rId38"/>
      <p:boldItalic r:id="rId39"/>
    </p:embeddedFont>
    <p:embeddedFont>
      <p:font typeface="Dosis" pitchFamily="2" charset="77"/>
      <p:regular r:id="rId40"/>
      <p:bold r:id="rId41"/>
    </p:embeddedFont>
    <p:embeddedFont>
      <p:font typeface="Open Sans" panose="020B0606030504020204" pitchFamily="34" charset="0"/>
      <p:regular r:id="rId42"/>
      <p:bold r:id="rId43"/>
      <p:italic r:id="rId44"/>
      <p:boldItalic r:id="rId45"/>
    </p:embeddedFont>
    <p:embeddedFont>
      <p:font typeface="Source Sans Pro" panose="020B0503030403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0067FB"/>
    <a:srgbClr val="3818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896514-1AA1-4EE5-A447-7E556EC08B63}">
  <a:tblStyle styleId="{B3896514-1AA1-4EE5-A447-7E556EC08B6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EE65728-0D21-4A9D-A831-D487195EC54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05"/>
    <p:restoredTop sz="96405"/>
  </p:normalViewPr>
  <p:slideViewPr>
    <p:cSldViewPr snapToGrid="0" snapToObjects="1">
      <p:cViewPr varScale="1">
        <p:scale>
          <a:sx n="168" d="100"/>
          <a:sy n="168" d="100"/>
        </p:scale>
        <p:origin x="576" y="200"/>
      </p:cViewPr>
      <p:guideLst/>
    </p:cSldViewPr>
  </p:slideViewPr>
  <p:notesTextViewPr>
    <p:cViewPr>
      <p:scale>
        <a:sx n="1" d="1"/>
        <a:sy n="1" d="1"/>
      </p:scale>
      <p:origin x="0" y="0"/>
    </p:cViewPr>
  </p:notesTextViewPr>
  <p:notesViewPr>
    <p:cSldViewPr snapToGrid="0" snapToObjects="1">
      <p:cViewPr varScale="1">
        <p:scale>
          <a:sx n="128" d="100"/>
          <a:sy n="128" d="100"/>
        </p:scale>
        <p:origin x="4408" y="1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H" dirty="0"/>
          </a:p>
        </p:txBody>
      </p:sp>
    </p:spTree>
    <p:extLst>
      <p:ext uri="{BB962C8B-B14F-4D97-AF65-F5344CB8AC3E}">
        <p14:creationId xmlns:p14="http://schemas.microsoft.com/office/powerpoint/2010/main" val="3180623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01923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9"/>
        <p:cNvGrpSpPr/>
        <p:nvPr/>
      </p:nvGrpSpPr>
      <p:grpSpPr>
        <a:xfrm>
          <a:off x="0" y="0"/>
          <a:ext cx="0" cy="0"/>
          <a:chOff x="0" y="0"/>
          <a:chExt cx="0" cy="0"/>
        </a:xfrm>
      </p:grpSpPr>
      <p:sp>
        <p:nvSpPr>
          <p:cNvPr id="1850" name="Google Shape;1850;gf25d1e84d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1" name="Google Shape;1851;gf25d1e84d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It's free for non-commercial use!</a:t>
            </a:r>
            <a:endParaRPr dirty="0"/>
          </a:p>
        </p:txBody>
      </p:sp>
    </p:spTree>
    <p:extLst>
      <p:ext uri="{BB962C8B-B14F-4D97-AF65-F5344CB8AC3E}">
        <p14:creationId xmlns:p14="http://schemas.microsoft.com/office/powerpoint/2010/main" val="31548953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1" name="Google Shape;11;p2"/>
          <p:cNvSpPr/>
          <p:nvPr/>
        </p:nvSpPr>
        <p:spPr>
          <a:xfrm flipH="1">
            <a:off x="-150" y="0"/>
            <a:ext cx="9144000" cy="4242062"/>
          </a:xfrm>
          <a:prstGeom prst="rect">
            <a:avLst/>
          </a:pr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211202" y="999242"/>
            <a:ext cx="4747298" cy="2046196"/>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dirty="0"/>
          </a:p>
        </p:txBody>
      </p:sp>
      <p:sp>
        <p:nvSpPr>
          <p:cNvPr id="10" name="Google Shape;10;p2"/>
          <p:cNvSpPr/>
          <p:nvPr/>
        </p:nvSpPr>
        <p:spPr>
          <a:xfrm rot="10800000">
            <a:off x="-150" y="4297253"/>
            <a:ext cx="9144000" cy="13602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Rectangle 6">
            <a:extLst>
              <a:ext uri="{FF2B5EF4-FFF2-40B4-BE49-F238E27FC236}">
                <a16:creationId xmlns:a16="http://schemas.microsoft.com/office/drawing/2014/main" id="{74933B8C-2F1C-D04E-B641-6A8BF00E930D}"/>
              </a:ext>
            </a:extLst>
          </p:cNvPr>
          <p:cNvSpPr/>
          <p:nvPr userDrawn="1"/>
        </p:nvSpPr>
        <p:spPr>
          <a:xfrm>
            <a:off x="-150" y="4433276"/>
            <a:ext cx="9144150" cy="710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H"/>
          </a:p>
        </p:txBody>
      </p:sp>
      <p:grpSp>
        <p:nvGrpSpPr>
          <p:cNvPr id="19" name="Group 18">
            <a:extLst>
              <a:ext uri="{FF2B5EF4-FFF2-40B4-BE49-F238E27FC236}">
                <a16:creationId xmlns:a16="http://schemas.microsoft.com/office/drawing/2014/main" id="{76B3ECBF-F1FF-CC47-9DE4-69F286CF01D0}"/>
              </a:ext>
            </a:extLst>
          </p:cNvPr>
          <p:cNvGrpSpPr/>
          <p:nvPr userDrawn="1"/>
        </p:nvGrpSpPr>
        <p:grpSpPr>
          <a:xfrm>
            <a:off x="211201" y="4479477"/>
            <a:ext cx="8721598" cy="655058"/>
            <a:chOff x="139477" y="940659"/>
            <a:chExt cx="8721598" cy="655058"/>
          </a:xfrm>
        </p:grpSpPr>
        <p:sp>
          <p:nvSpPr>
            <p:cNvPr id="18" name="Rectangle 17">
              <a:extLst>
                <a:ext uri="{FF2B5EF4-FFF2-40B4-BE49-F238E27FC236}">
                  <a16:creationId xmlns:a16="http://schemas.microsoft.com/office/drawing/2014/main" id="{11940FF7-D7C7-0C4D-8586-97815794E057}"/>
                </a:ext>
              </a:extLst>
            </p:cNvPr>
            <p:cNvSpPr/>
            <p:nvPr userDrawn="1"/>
          </p:nvSpPr>
          <p:spPr>
            <a:xfrm>
              <a:off x="2318618" y="940659"/>
              <a:ext cx="4153900" cy="6550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H"/>
            </a:p>
          </p:txBody>
        </p:sp>
        <p:pic>
          <p:nvPicPr>
            <p:cNvPr id="3" name="Picture 2">
              <a:extLst>
                <a:ext uri="{FF2B5EF4-FFF2-40B4-BE49-F238E27FC236}">
                  <a16:creationId xmlns:a16="http://schemas.microsoft.com/office/drawing/2014/main" id="{F8F35F5E-E7A7-FF41-984F-96FC3350EA45}"/>
                </a:ext>
              </a:extLst>
            </p:cNvPr>
            <p:cNvPicPr>
              <a:picLocks noChangeAspect="1"/>
            </p:cNvPicPr>
            <p:nvPr userDrawn="1"/>
          </p:nvPicPr>
          <p:blipFill>
            <a:blip r:embed="rId2"/>
            <a:stretch>
              <a:fillRect/>
            </a:stretch>
          </p:blipFill>
          <p:spPr>
            <a:xfrm>
              <a:off x="7946507" y="995832"/>
              <a:ext cx="914568" cy="517986"/>
            </a:xfrm>
            <a:prstGeom prst="rect">
              <a:avLst/>
            </a:prstGeom>
          </p:spPr>
        </p:pic>
        <p:pic>
          <p:nvPicPr>
            <p:cNvPr id="9" name="Picture 8">
              <a:extLst>
                <a:ext uri="{FF2B5EF4-FFF2-40B4-BE49-F238E27FC236}">
                  <a16:creationId xmlns:a16="http://schemas.microsoft.com/office/drawing/2014/main" id="{D6FF459D-9FB8-B849-BC43-3EB476732737}"/>
                </a:ext>
              </a:extLst>
            </p:cNvPr>
            <p:cNvPicPr>
              <a:picLocks noChangeAspect="1"/>
            </p:cNvPicPr>
            <p:nvPr userDrawn="1"/>
          </p:nvPicPr>
          <p:blipFill>
            <a:blip r:embed="rId3"/>
            <a:stretch>
              <a:fillRect/>
            </a:stretch>
          </p:blipFill>
          <p:spPr>
            <a:xfrm>
              <a:off x="1035731" y="983674"/>
              <a:ext cx="910521" cy="562500"/>
            </a:xfrm>
            <a:prstGeom prst="rect">
              <a:avLst/>
            </a:prstGeom>
          </p:spPr>
        </p:pic>
        <p:pic>
          <p:nvPicPr>
            <p:cNvPr id="16" name="Picture 15">
              <a:extLst>
                <a:ext uri="{FF2B5EF4-FFF2-40B4-BE49-F238E27FC236}">
                  <a16:creationId xmlns:a16="http://schemas.microsoft.com/office/drawing/2014/main" id="{9D21C73E-DA0C-2049-A6D2-A1D37799A6CD}"/>
                </a:ext>
              </a:extLst>
            </p:cNvPr>
            <p:cNvPicPr>
              <a:picLocks noChangeAspect="1"/>
            </p:cNvPicPr>
            <p:nvPr userDrawn="1"/>
          </p:nvPicPr>
          <p:blipFill>
            <a:blip r:embed="rId4"/>
            <a:stretch>
              <a:fillRect/>
            </a:stretch>
          </p:blipFill>
          <p:spPr>
            <a:xfrm>
              <a:off x="139477" y="1036282"/>
              <a:ext cx="663669" cy="509892"/>
            </a:xfrm>
            <a:prstGeom prst="rect">
              <a:avLst/>
            </a:prstGeom>
          </p:spPr>
        </p:pic>
      </p:grpSp>
      <p:pic>
        <p:nvPicPr>
          <p:cNvPr id="14" name="Picture 13">
            <a:extLst>
              <a:ext uri="{FF2B5EF4-FFF2-40B4-BE49-F238E27FC236}">
                <a16:creationId xmlns:a16="http://schemas.microsoft.com/office/drawing/2014/main" id="{57C3BABD-D9E9-8E43-9BCB-516E7660C096}"/>
              </a:ext>
            </a:extLst>
          </p:cNvPr>
          <p:cNvPicPr>
            <a:picLocks noChangeAspect="1"/>
          </p:cNvPicPr>
          <p:nvPr userDrawn="1"/>
        </p:nvPicPr>
        <p:blipFill>
          <a:blip r:embed="rId5"/>
          <a:stretch>
            <a:fillRect/>
          </a:stretch>
        </p:blipFill>
        <p:spPr>
          <a:xfrm>
            <a:off x="61447" y="8965"/>
            <a:ext cx="9144000" cy="4422857"/>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31"/>
        <p:cNvGrpSpPr/>
        <p:nvPr/>
      </p:nvGrpSpPr>
      <p:grpSpPr>
        <a:xfrm>
          <a:off x="0" y="0"/>
          <a:ext cx="0" cy="0"/>
          <a:chOff x="0" y="0"/>
          <a:chExt cx="0" cy="0"/>
        </a:xfrm>
      </p:grpSpPr>
      <p:sp>
        <p:nvSpPr>
          <p:cNvPr id="34" name="Google Shape;34;p6"/>
          <p:cNvSpPr txBox="1">
            <a:spLocks noGrp="1"/>
          </p:cNvSpPr>
          <p:nvPr>
            <p:ph type="title"/>
          </p:nvPr>
        </p:nvSpPr>
        <p:spPr>
          <a:xfrm>
            <a:off x="587076" y="658806"/>
            <a:ext cx="7741630" cy="619685"/>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solidFill>
                  <a:srgbClr val="0070C0"/>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dirty="0"/>
          </a:p>
        </p:txBody>
      </p:sp>
      <p:sp>
        <p:nvSpPr>
          <p:cNvPr id="35" name="Google Shape;35;p6"/>
          <p:cNvSpPr txBox="1">
            <a:spLocks noGrp="1"/>
          </p:cNvSpPr>
          <p:nvPr>
            <p:ph type="body" idx="1"/>
          </p:nvPr>
        </p:nvSpPr>
        <p:spPr>
          <a:xfrm>
            <a:off x="588488" y="1396206"/>
            <a:ext cx="7744806" cy="3077892"/>
          </a:xfrm>
          <a:prstGeom prst="rect">
            <a:avLst/>
          </a:prstGeom>
          <a:noFill/>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solidFill>
                  <a:srgbClr val="0070C0"/>
                </a:solidFill>
              </a:defRPr>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dirty="0"/>
          </a:p>
        </p:txBody>
      </p:sp>
      <p:sp>
        <p:nvSpPr>
          <p:cNvPr id="2" name="Rectangle 1">
            <a:extLst>
              <a:ext uri="{FF2B5EF4-FFF2-40B4-BE49-F238E27FC236}">
                <a16:creationId xmlns:a16="http://schemas.microsoft.com/office/drawing/2014/main" id="{1417DD76-42B8-E447-8A32-40A4781B54C8}"/>
              </a:ext>
            </a:extLst>
          </p:cNvPr>
          <p:cNvSpPr/>
          <p:nvPr userDrawn="1"/>
        </p:nvSpPr>
        <p:spPr>
          <a:xfrm>
            <a:off x="0" y="4627739"/>
            <a:ext cx="9129000" cy="5259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H"/>
          </a:p>
        </p:txBody>
      </p:sp>
      <p:pic>
        <p:nvPicPr>
          <p:cNvPr id="20" name="Picture 19">
            <a:extLst>
              <a:ext uri="{FF2B5EF4-FFF2-40B4-BE49-F238E27FC236}">
                <a16:creationId xmlns:a16="http://schemas.microsoft.com/office/drawing/2014/main" id="{3B25E8BA-2E5F-BE42-BD4A-37678EAA6D99}"/>
              </a:ext>
            </a:extLst>
          </p:cNvPr>
          <p:cNvPicPr>
            <a:picLocks noChangeAspect="1"/>
          </p:cNvPicPr>
          <p:nvPr userDrawn="1"/>
        </p:nvPicPr>
        <p:blipFill>
          <a:blip r:embed="rId2"/>
          <a:stretch>
            <a:fillRect/>
          </a:stretch>
        </p:blipFill>
        <p:spPr>
          <a:xfrm>
            <a:off x="8152374" y="4642610"/>
            <a:ext cx="889860" cy="503992"/>
          </a:xfrm>
          <a:prstGeom prst="rect">
            <a:avLst/>
          </a:prstGeom>
        </p:spPr>
      </p:pic>
      <p:pic>
        <p:nvPicPr>
          <p:cNvPr id="21" name="Picture 20">
            <a:extLst>
              <a:ext uri="{FF2B5EF4-FFF2-40B4-BE49-F238E27FC236}">
                <a16:creationId xmlns:a16="http://schemas.microsoft.com/office/drawing/2014/main" id="{7E25565F-A8BE-2343-AD97-2B3305944ACD}"/>
              </a:ext>
            </a:extLst>
          </p:cNvPr>
          <p:cNvPicPr>
            <a:picLocks noChangeAspect="1"/>
          </p:cNvPicPr>
          <p:nvPr userDrawn="1"/>
        </p:nvPicPr>
        <p:blipFill>
          <a:blip r:embed="rId3"/>
          <a:stretch>
            <a:fillRect/>
          </a:stretch>
        </p:blipFill>
        <p:spPr>
          <a:xfrm>
            <a:off x="841601" y="4709047"/>
            <a:ext cx="678929" cy="419428"/>
          </a:xfrm>
          <a:prstGeom prst="rect">
            <a:avLst/>
          </a:prstGeom>
        </p:spPr>
      </p:pic>
      <p:pic>
        <p:nvPicPr>
          <p:cNvPr id="22" name="Picture 21">
            <a:extLst>
              <a:ext uri="{FF2B5EF4-FFF2-40B4-BE49-F238E27FC236}">
                <a16:creationId xmlns:a16="http://schemas.microsoft.com/office/drawing/2014/main" id="{4B0B30A0-8A1C-7444-89ED-65B2F9D70407}"/>
              </a:ext>
            </a:extLst>
          </p:cNvPr>
          <p:cNvPicPr>
            <a:picLocks noChangeAspect="1"/>
          </p:cNvPicPr>
          <p:nvPr userDrawn="1"/>
        </p:nvPicPr>
        <p:blipFill>
          <a:blip r:embed="rId4"/>
          <a:stretch>
            <a:fillRect/>
          </a:stretch>
        </p:blipFill>
        <p:spPr>
          <a:xfrm>
            <a:off x="8239140" y="71300"/>
            <a:ext cx="889860" cy="431448"/>
          </a:xfrm>
          <a:prstGeom prst="rect">
            <a:avLst/>
          </a:prstGeom>
        </p:spPr>
      </p:pic>
      <p:pic>
        <p:nvPicPr>
          <p:cNvPr id="23" name="Picture 22">
            <a:extLst>
              <a:ext uri="{FF2B5EF4-FFF2-40B4-BE49-F238E27FC236}">
                <a16:creationId xmlns:a16="http://schemas.microsoft.com/office/drawing/2014/main" id="{96E10C30-5B0C-0E4E-B994-1E46BC16BCB2}"/>
              </a:ext>
            </a:extLst>
          </p:cNvPr>
          <p:cNvPicPr>
            <a:picLocks noChangeAspect="1"/>
          </p:cNvPicPr>
          <p:nvPr userDrawn="1"/>
        </p:nvPicPr>
        <p:blipFill>
          <a:blip r:embed="rId5"/>
          <a:stretch>
            <a:fillRect/>
          </a:stretch>
        </p:blipFill>
        <p:spPr>
          <a:xfrm>
            <a:off x="177739" y="4730474"/>
            <a:ext cx="494864" cy="380200"/>
          </a:xfrm>
          <a:prstGeom prst="rect">
            <a:avLst/>
          </a:prstGeom>
        </p:spPr>
      </p:pic>
      <p:sp>
        <p:nvSpPr>
          <p:cNvPr id="17" name="Google Shape;10;p2">
            <a:extLst>
              <a:ext uri="{FF2B5EF4-FFF2-40B4-BE49-F238E27FC236}">
                <a16:creationId xmlns:a16="http://schemas.microsoft.com/office/drawing/2014/main" id="{ACD6BCAD-4895-5845-9257-0BB6CBDA034B}"/>
              </a:ext>
            </a:extLst>
          </p:cNvPr>
          <p:cNvSpPr/>
          <p:nvPr userDrawn="1"/>
        </p:nvSpPr>
        <p:spPr>
          <a:xfrm rot="10800000">
            <a:off x="0" y="4576832"/>
            <a:ext cx="9144000" cy="7359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002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153"/>
        <p:cNvGrpSpPr/>
        <p:nvPr/>
      </p:nvGrpSpPr>
      <p:grpSpPr>
        <a:xfrm>
          <a:off x="0" y="0"/>
          <a:ext cx="0" cy="0"/>
          <a:chOff x="0" y="0"/>
          <a:chExt cx="0" cy="0"/>
        </a:xfrm>
      </p:grpSpPr>
      <p:sp>
        <p:nvSpPr>
          <p:cNvPr id="154" name="Google Shape;154;p21"/>
          <p:cNvSpPr txBox="1">
            <a:spLocks noGrp="1"/>
          </p:cNvSpPr>
          <p:nvPr>
            <p:ph type="title"/>
          </p:nvPr>
        </p:nvSpPr>
        <p:spPr>
          <a:xfrm>
            <a:off x="366680" y="2714300"/>
            <a:ext cx="3915300" cy="649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lvl1pPr>
            <a:lvl2pPr lvl="1" rtl="0">
              <a:spcBef>
                <a:spcPts val="0"/>
              </a:spcBef>
              <a:spcAft>
                <a:spcPts val="0"/>
              </a:spcAft>
              <a:buNone/>
              <a:defRPr sz="1800"/>
            </a:lvl2pPr>
            <a:lvl3pPr lvl="2" rtl="0">
              <a:spcBef>
                <a:spcPts val="0"/>
              </a:spcBef>
              <a:spcAft>
                <a:spcPts val="0"/>
              </a:spcAft>
              <a:buNone/>
              <a:defRPr sz="1800"/>
            </a:lvl3pPr>
            <a:lvl4pPr lvl="3" rtl="0">
              <a:spcBef>
                <a:spcPts val="0"/>
              </a:spcBef>
              <a:spcAft>
                <a:spcPts val="0"/>
              </a:spcAft>
              <a:buNone/>
              <a:defRPr sz="1800"/>
            </a:lvl4pPr>
            <a:lvl5pPr lvl="4" rtl="0">
              <a:spcBef>
                <a:spcPts val="0"/>
              </a:spcBef>
              <a:spcAft>
                <a:spcPts val="0"/>
              </a:spcAft>
              <a:buNone/>
              <a:defRPr sz="1800"/>
            </a:lvl5pPr>
            <a:lvl6pPr lvl="5" rtl="0">
              <a:spcBef>
                <a:spcPts val="0"/>
              </a:spcBef>
              <a:spcAft>
                <a:spcPts val="0"/>
              </a:spcAft>
              <a:buNone/>
              <a:defRPr sz="1800"/>
            </a:lvl6pPr>
            <a:lvl7pPr lvl="6" rtl="0">
              <a:spcBef>
                <a:spcPts val="0"/>
              </a:spcBef>
              <a:spcAft>
                <a:spcPts val="0"/>
              </a:spcAft>
              <a:buNone/>
              <a:defRPr sz="1800"/>
            </a:lvl7pPr>
            <a:lvl8pPr lvl="7" rtl="0">
              <a:spcBef>
                <a:spcPts val="0"/>
              </a:spcBef>
              <a:spcAft>
                <a:spcPts val="0"/>
              </a:spcAft>
              <a:buNone/>
              <a:defRPr sz="1800"/>
            </a:lvl8pPr>
            <a:lvl9pPr lvl="8">
              <a:spcBef>
                <a:spcPts val="0"/>
              </a:spcBef>
              <a:spcAft>
                <a:spcPts val="0"/>
              </a:spcAft>
              <a:buNone/>
              <a:defRPr sz="1800"/>
            </a:lvl9pPr>
          </a:lstStyle>
          <a:p>
            <a:endParaRPr/>
          </a:p>
        </p:txBody>
      </p:sp>
      <p:cxnSp>
        <p:nvCxnSpPr>
          <p:cNvPr id="155" name="Google Shape;155;p21"/>
          <p:cNvCxnSpPr/>
          <p:nvPr/>
        </p:nvCxnSpPr>
        <p:spPr>
          <a:xfrm>
            <a:off x="0" y="4295271"/>
            <a:ext cx="9144000" cy="0"/>
          </a:xfrm>
          <a:prstGeom prst="straightConnector1">
            <a:avLst/>
          </a:prstGeom>
          <a:noFill/>
          <a:ln w="9525" cap="flat" cmpd="sng">
            <a:solidFill>
              <a:srgbClr val="D6D6D6"/>
            </a:solidFill>
            <a:prstDash val="solid"/>
            <a:round/>
            <a:headEnd type="none" w="sm" len="sm"/>
            <a:tailEnd type="none" w="sm" len="sm"/>
          </a:ln>
        </p:spPr>
      </p:cxnSp>
      <p:sp>
        <p:nvSpPr>
          <p:cNvPr id="156" name="Google Shape;156;p21"/>
          <p:cNvSpPr/>
          <p:nvPr/>
        </p:nvSpPr>
        <p:spPr>
          <a:xfrm>
            <a:off x="7735273" y="4270335"/>
            <a:ext cx="206400" cy="27300"/>
          </a:xfrm>
          <a:prstGeom prst="rect">
            <a:avLst/>
          </a:prstGeom>
          <a:solidFill>
            <a:srgbClr val="3369E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57" name="Google Shape;157;p21"/>
          <p:cNvSpPr/>
          <p:nvPr/>
        </p:nvSpPr>
        <p:spPr>
          <a:xfrm>
            <a:off x="8351309" y="4270335"/>
            <a:ext cx="205200" cy="27300"/>
          </a:xfrm>
          <a:prstGeom prst="rect">
            <a:avLst/>
          </a:prstGeom>
          <a:solidFill>
            <a:srgbClr val="D50F2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58" name="Google Shape;158;p21"/>
          <p:cNvSpPr/>
          <p:nvPr/>
        </p:nvSpPr>
        <p:spPr>
          <a:xfrm>
            <a:off x="8556341" y="4270335"/>
            <a:ext cx="206400" cy="27300"/>
          </a:xfrm>
          <a:prstGeom prst="rect">
            <a:avLst/>
          </a:prstGeom>
          <a:solidFill>
            <a:srgbClr val="C9CDC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59" name="Google Shape;159;p21"/>
          <p:cNvSpPr/>
          <p:nvPr/>
        </p:nvSpPr>
        <p:spPr>
          <a:xfrm>
            <a:off x="7941396" y="4270335"/>
            <a:ext cx="206400" cy="27300"/>
          </a:xfrm>
          <a:prstGeom prst="rect">
            <a:avLst/>
          </a:prstGeom>
          <a:solidFill>
            <a:srgbClr val="EEB21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60" name="Google Shape;160;p21"/>
          <p:cNvSpPr/>
          <p:nvPr/>
        </p:nvSpPr>
        <p:spPr>
          <a:xfrm>
            <a:off x="8147519" y="4270335"/>
            <a:ext cx="204900" cy="27300"/>
          </a:xfrm>
          <a:prstGeom prst="rect">
            <a:avLst/>
          </a:prstGeom>
          <a:solidFill>
            <a:srgbClr val="00992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pic>
        <p:nvPicPr>
          <p:cNvPr id="161" name="Google Shape;161;p21"/>
          <p:cNvPicPr preferRelativeResize="0"/>
          <p:nvPr/>
        </p:nvPicPr>
        <p:blipFill>
          <a:blip r:embed="rId2">
            <a:alphaModFix/>
          </a:blip>
          <a:stretch>
            <a:fillRect/>
          </a:stretch>
        </p:blipFill>
        <p:spPr>
          <a:xfrm>
            <a:off x="261726" y="1192573"/>
            <a:ext cx="3502274" cy="739750"/>
          </a:xfrm>
          <a:prstGeom prst="rect">
            <a:avLst/>
          </a:prstGeom>
          <a:noFill/>
          <a:ln>
            <a:noFill/>
          </a:ln>
        </p:spPr>
      </p:pic>
    </p:spTree>
    <p:extLst>
      <p:ext uri="{BB962C8B-B14F-4D97-AF65-F5344CB8AC3E}">
        <p14:creationId xmlns:p14="http://schemas.microsoft.com/office/powerpoint/2010/main" val="12006056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44425" y="5598"/>
            <a:ext cx="3552600" cy="11400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1pPr>
            <a:lvl2pPr lvl="1">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2pPr>
            <a:lvl3pPr lvl="2">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3pPr>
            <a:lvl4pPr lvl="3">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4pPr>
            <a:lvl5pPr lvl="4">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5pPr>
            <a:lvl6pPr lvl="5">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6pPr>
            <a:lvl7pPr lvl="6">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7pPr>
            <a:lvl8pPr lvl="7">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8pPr>
            <a:lvl9pPr lvl="8">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9pPr>
          </a:lstStyle>
          <a:p>
            <a:endParaRPr/>
          </a:p>
        </p:txBody>
      </p:sp>
      <p:sp>
        <p:nvSpPr>
          <p:cNvPr id="7" name="Google Shape;7;p1"/>
          <p:cNvSpPr txBox="1">
            <a:spLocks noGrp="1"/>
          </p:cNvSpPr>
          <p:nvPr>
            <p:ph type="body" idx="1"/>
          </p:nvPr>
        </p:nvSpPr>
        <p:spPr>
          <a:xfrm>
            <a:off x="844425" y="1538075"/>
            <a:ext cx="5169000" cy="33879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dk2"/>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dk2"/>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dk2"/>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75" y="0"/>
            <a:ext cx="669600" cy="1140000"/>
          </a:xfrm>
          <a:prstGeom prst="rect">
            <a:avLst/>
          </a:prstGeom>
          <a:noFill/>
          <a:ln>
            <a:noFill/>
          </a:ln>
        </p:spPr>
        <p:txBody>
          <a:bodyPr spcFirstLastPara="1" wrap="square" lIns="91425" tIns="91425" rIns="91425" bIns="91425" anchor="b" anchorCtr="0">
            <a:noAutofit/>
          </a:bodyPr>
          <a:lstStyle>
            <a:lvl1pPr lvl="0" algn="ctr" rtl="0">
              <a:buNone/>
              <a:defRPr sz="2400">
                <a:solidFill>
                  <a:schemeClr val="lt1"/>
                </a:solidFill>
                <a:latin typeface="Dosis"/>
                <a:ea typeface="Dosis"/>
                <a:cs typeface="Dosis"/>
                <a:sym typeface="Dosis"/>
              </a:defRPr>
            </a:lvl1pPr>
            <a:lvl2pPr lvl="1" algn="ctr" rtl="0">
              <a:buNone/>
              <a:defRPr sz="2400">
                <a:solidFill>
                  <a:schemeClr val="lt1"/>
                </a:solidFill>
                <a:latin typeface="Dosis"/>
                <a:ea typeface="Dosis"/>
                <a:cs typeface="Dosis"/>
                <a:sym typeface="Dosis"/>
              </a:defRPr>
            </a:lvl2pPr>
            <a:lvl3pPr lvl="2" algn="ctr" rtl="0">
              <a:buNone/>
              <a:defRPr sz="2400">
                <a:solidFill>
                  <a:schemeClr val="lt1"/>
                </a:solidFill>
                <a:latin typeface="Dosis"/>
                <a:ea typeface="Dosis"/>
                <a:cs typeface="Dosis"/>
                <a:sym typeface="Dosis"/>
              </a:defRPr>
            </a:lvl3pPr>
            <a:lvl4pPr lvl="3" algn="ctr" rtl="0">
              <a:buNone/>
              <a:defRPr sz="2400">
                <a:solidFill>
                  <a:schemeClr val="lt1"/>
                </a:solidFill>
                <a:latin typeface="Dosis"/>
                <a:ea typeface="Dosis"/>
                <a:cs typeface="Dosis"/>
                <a:sym typeface="Dosis"/>
              </a:defRPr>
            </a:lvl4pPr>
            <a:lvl5pPr lvl="4" algn="ctr" rtl="0">
              <a:buNone/>
              <a:defRPr sz="2400">
                <a:solidFill>
                  <a:schemeClr val="lt1"/>
                </a:solidFill>
                <a:latin typeface="Dosis"/>
                <a:ea typeface="Dosis"/>
                <a:cs typeface="Dosis"/>
                <a:sym typeface="Dosis"/>
              </a:defRPr>
            </a:lvl5pPr>
            <a:lvl6pPr lvl="5" algn="ctr" rtl="0">
              <a:buNone/>
              <a:defRPr sz="2400">
                <a:solidFill>
                  <a:schemeClr val="lt1"/>
                </a:solidFill>
                <a:latin typeface="Dosis"/>
                <a:ea typeface="Dosis"/>
                <a:cs typeface="Dosis"/>
                <a:sym typeface="Dosis"/>
              </a:defRPr>
            </a:lvl6pPr>
            <a:lvl7pPr lvl="6" algn="ctr" rtl="0">
              <a:buNone/>
              <a:defRPr sz="2400">
                <a:solidFill>
                  <a:schemeClr val="lt1"/>
                </a:solidFill>
                <a:latin typeface="Dosis"/>
                <a:ea typeface="Dosis"/>
                <a:cs typeface="Dosis"/>
                <a:sym typeface="Dosis"/>
              </a:defRPr>
            </a:lvl7pPr>
            <a:lvl8pPr lvl="7" algn="ctr" rtl="0">
              <a:buNone/>
              <a:defRPr sz="2400">
                <a:solidFill>
                  <a:schemeClr val="lt1"/>
                </a:solidFill>
                <a:latin typeface="Dosis"/>
                <a:ea typeface="Dosis"/>
                <a:cs typeface="Dosis"/>
                <a:sym typeface="Dosis"/>
              </a:defRPr>
            </a:lvl8pPr>
            <a:lvl9pPr lvl="8" algn="ctr" rtl="0">
              <a:buNone/>
              <a:defRPr sz="2400">
                <a:solidFill>
                  <a:schemeClr val="lt1"/>
                </a:solidFill>
                <a:latin typeface="Dosis"/>
                <a:ea typeface="Dosis"/>
                <a:cs typeface="Dosis"/>
                <a:sym typeface="Dosis"/>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9"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eokwarteng@ug.edu.gh"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2.xml.rels><?xml version="1.0" encoding="UTF-8" standalone="yes"?>
<Relationships xmlns="http://schemas.openxmlformats.org/package/2006/relationships"><Relationship Id="rId3" Type="http://schemas.openxmlformats.org/officeDocument/2006/relationships/hyperlink" Target="https://code.earthengine.google.com/15b05b4d02bc0b0d6acb2c93e59533ba?noload=true"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code.earthengine.google.com/15b05b4d02bc0b0d6acb2c93e59533ba?noload=tru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code.earthengine.google.com/15b05b4d02bc0b0d6acb2c93e59533ba?noload=true"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s.google.com/earth-engine/playground#api-reference-docs-tab" TargetMode="External"/><Relationship Id="rId2" Type="http://schemas.openxmlformats.org/officeDocument/2006/relationships/hyperlink" Target="https://developer.mozilla.org/en-US/docs/Web/JavaScript/Reference/Global_Objects/Date" TargetMode="External"/><Relationship Id="rId1" Type="http://schemas.openxmlformats.org/officeDocument/2006/relationships/slideLayout" Target="../slideLayouts/slideLayout2.xml"/><Relationship Id="rId4" Type="http://schemas.openxmlformats.org/officeDocument/2006/relationships/hyperlink" Target="https://code.earthengine.google.com/1bbbfbfe244fd45842f5505ea82611b1?noload=true" TargetMode="External"/></Relationships>
</file>

<file path=ppt/slides/_rels/slide21.xml.rels><?xml version="1.0" encoding="UTF-8" standalone="yes"?>
<Relationships xmlns="http://schemas.openxmlformats.org/package/2006/relationships"><Relationship Id="rId2" Type="http://schemas.openxmlformats.org/officeDocument/2006/relationships/hyperlink" Target="https://code.earthengine.google.com/410428ee9b21bb5e2fd351dc1a80f701?noload=true"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code.earthengine.google.com/8991c1f137e7d0e650d4ddd83ff44616?noload=true"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code.earthengine.google.com/d05faa15796e3b56bc44f2f4f7ba8daa"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hyperlink" Target="https://htmlcolorcodes.com/" TargetMode="External"/><Relationship Id="rId3" Type="http://schemas.openxmlformats.org/officeDocument/2006/relationships/hyperlink" Target="https://www.youtube.com/watch?v=6cJd7eyYBFs" TargetMode="External"/><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colorbrewer2.org/#type=sequential&amp;scheme=BuGn&amp;n=3"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mozilla.org/en-US/docs/Web/JavaScript" TargetMode="External"/><Relationship Id="rId2" Type="http://schemas.openxmlformats.org/officeDocument/2006/relationships/hyperlink" Target="https://developers.google.com/earth-engine/tutorials/playground" TargetMode="External"/><Relationship Id="rId1" Type="http://schemas.openxmlformats.org/officeDocument/2006/relationships/slideLayout" Target="../slideLayouts/slideLayout2.xml"/><Relationship Id="rId5" Type="http://schemas.openxmlformats.org/officeDocument/2006/relationships/hyperlink" Target="http://google.github.io/styleguide/javascriptguide.xml" TargetMode="External"/><Relationship Id="rId4" Type="http://schemas.openxmlformats.org/officeDocument/2006/relationships/hyperlink" Target="http://eloquentjavascript.net/"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gif"/><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developer.mozilla.org/en-US/docs/Web/JavaScript/About_JavaScript" TargetMode="External"/><Relationship Id="rId1" Type="http://schemas.openxmlformats.org/officeDocument/2006/relationships/slideLayout" Target="../slideLayouts/slideLayout2.xml"/><Relationship Id="rId4" Type="http://schemas.openxmlformats.org/officeDocument/2006/relationships/hyperlink" Target="https://code.earthengine.google.com/"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developers.google.com/earth-engine/guides/playground" TargetMode="External"/><Relationship Id="rId2" Type="http://schemas.openxmlformats.org/officeDocument/2006/relationships/hyperlink" Target="https://code.earthengine.google.com/" TargetMode="External"/><Relationship Id="rId1" Type="http://schemas.openxmlformats.org/officeDocument/2006/relationships/slideLayout" Target="../slideLayouts/slideLayout2.xml"/><Relationship Id="rId4" Type="http://schemas.openxmlformats.org/officeDocument/2006/relationships/hyperlink" Target="https://code.earthengine.google.com/19c63fbf4eaec15fc25948a10849d01f?noload=true"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code.earthengine.google.com/568fb2157da963a176fea7ebd3cb2cad?noload=tru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code.earthengine.google.com/e64e81516b564b861f17113fcda7334b?noload=true"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72" name="Google Shape;72;p12"/>
          <p:cNvSpPr txBox="1">
            <a:spLocks noGrp="1"/>
          </p:cNvSpPr>
          <p:nvPr>
            <p:ph type="ctrTitle"/>
          </p:nvPr>
        </p:nvSpPr>
        <p:spPr>
          <a:xfrm>
            <a:off x="68358" y="1390683"/>
            <a:ext cx="7674859" cy="2703169"/>
          </a:xfrm>
          <a:prstGeom prst="rect">
            <a:avLst/>
          </a:prstGeom>
        </p:spPr>
        <p:txBody>
          <a:bodyPr spcFirstLastPara="1" wrap="square" lIns="91425" tIns="91425" rIns="91425" bIns="91425" anchor="b" anchorCtr="0">
            <a:noAutofit/>
          </a:bodyPr>
          <a:lstStyle/>
          <a:p>
            <a:r>
              <a:rPr lang="en-GB" sz="3200" b="1" dirty="0">
                <a:solidFill>
                  <a:schemeClr val="bg1"/>
                </a:solidFill>
                <a:effectLst>
                  <a:outerShdw blurRad="38100" dist="38100" dir="2700000" algn="tl">
                    <a:srgbClr val="000000">
                      <a:alpha val="43137"/>
                    </a:srgbClr>
                  </a:outerShdw>
                </a:effectLst>
                <a:latin typeface="Open Sans"/>
                <a:ea typeface="Open Sans"/>
                <a:cs typeface="Open Sans"/>
              </a:rPr>
              <a:t>GOOGLE EARTH ENGINE </a:t>
            </a:r>
            <a:br>
              <a:rPr lang="en-GB" sz="3200" b="1" dirty="0">
                <a:solidFill>
                  <a:schemeClr val="bg1"/>
                </a:solidFill>
                <a:effectLst>
                  <a:outerShdw blurRad="38100" dist="38100" dir="2700000" algn="tl">
                    <a:srgbClr val="000000">
                      <a:alpha val="43137"/>
                    </a:srgbClr>
                  </a:outerShdw>
                </a:effectLst>
                <a:latin typeface="Open Sans"/>
                <a:ea typeface="Open Sans"/>
                <a:cs typeface="Open Sans"/>
              </a:rPr>
            </a:br>
            <a:r>
              <a:rPr lang="en-GB" sz="3200" b="1" dirty="0">
                <a:solidFill>
                  <a:schemeClr val="bg1"/>
                </a:solidFill>
                <a:effectLst>
                  <a:outerShdw blurRad="38100" dist="38100" dir="2700000" algn="tl">
                    <a:srgbClr val="000000">
                      <a:alpha val="43137"/>
                    </a:srgbClr>
                  </a:outerShdw>
                </a:effectLst>
                <a:latin typeface="Open Sans"/>
                <a:ea typeface="Open Sans"/>
                <a:cs typeface="Open Sans"/>
              </a:rPr>
              <a:t>AND GITHUB BASICS</a:t>
            </a:r>
            <a:br>
              <a:rPr lang="en-GB" sz="3200" b="1" dirty="0">
                <a:solidFill>
                  <a:schemeClr val="bg1"/>
                </a:solidFill>
                <a:effectLst>
                  <a:outerShdw blurRad="38100" dist="38100" dir="2700000" algn="tl">
                    <a:srgbClr val="000000">
                      <a:alpha val="43137"/>
                    </a:srgbClr>
                  </a:outerShdw>
                </a:effectLst>
                <a:latin typeface="Open Sans"/>
                <a:ea typeface="Open Sans"/>
                <a:cs typeface="Open Sans"/>
              </a:rPr>
            </a:br>
            <a:br>
              <a:rPr lang="en-GB" sz="3200" b="1" dirty="0">
                <a:solidFill>
                  <a:schemeClr val="bg1"/>
                </a:solidFill>
                <a:latin typeface="Open Sans"/>
                <a:ea typeface="Open Sans"/>
                <a:cs typeface="Open Sans"/>
              </a:rPr>
            </a:br>
            <a:br>
              <a:rPr lang="en-GB" sz="4000" dirty="0"/>
            </a:br>
            <a:r>
              <a:rPr lang="en" sz="1400" i="1" kern="1200" dirty="0">
                <a:solidFill>
                  <a:srgbClr val="FFFFFF"/>
                </a:solidFill>
                <a:latin typeface="Open Sans"/>
                <a:cs typeface="Open Sans"/>
                <a:sym typeface="Arial"/>
              </a:rPr>
              <a:t>Ernest Opoku-Kwarteng</a:t>
            </a:r>
            <a:r>
              <a:rPr lang="en" sz="1400" i="1" kern="1200" dirty="0">
                <a:solidFill>
                  <a:srgbClr val="FFFFFF"/>
                </a:solidFill>
                <a:latin typeface="Open Sans"/>
                <a:ea typeface="Open Sans"/>
                <a:cs typeface="Open Sans"/>
                <a:sym typeface="Arial"/>
              </a:rPr>
              <a:t> </a:t>
            </a:r>
            <a:r>
              <a:rPr lang="en" sz="1400" i="1" u="sng" kern="1200" dirty="0">
                <a:solidFill>
                  <a:srgbClr val="415665">
                    <a:lumMod val="50000"/>
                  </a:srgbClr>
                </a:solidFill>
                <a:latin typeface="Open Sans"/>
                <a:ea typeface="Open Sans"/>
                <a:cs typeface="Open Sans"/>
                <a:sym typeface="Arial"/>
                <a:hlinkClick r:id="rId3"/>
              </a:rPr>
              <a:t>eopoku-kwarteng@ug.edu.gh</a:t>
            </a:r>
            <a:br>
              <a:rPr lang="en" sz="1400" i="1" u="sng" kern="1200" dirty="0">
                <a:solidFill>
                  <a:srgbClr val="415665">
                    <a:lumMod val="50000"/>
                  </a:srgbClr>
                </a:solidFill>
                <a:latin typeface="Open Sans"/>
                <a:ea typeface="Open Sans"/>
                <a:cs typeface="Open Sans"/>
                <a:sym typeface="Arial"/>
              </a:rPr>
            </a:br>
            <a:r>
              <a:rPr lang="en" sz="1400" i="1" kern="1200" dirty="0">
                <a:solidFill>
                  <a:srgbClr val="FFFFFF"/>
                </a:solidFill>
                <a:latin typeface="Open Sans"/>
                <a:ea typeface="Open Sans"/>
                <a:cs typeface="Open Sans"/>
              </a:rPr>
              <a:t>Center for Remote Sensing and Geographic Information Services (CERSGIS)</a:t>
            </a:r>
            <a:endParaRPr sz="4000" dirty="0"/>
          </a:p>
        </p:txBody>
      </p:sp>
      <p:sp>
        <p:nvSpPr>
          <p:cNvPr id="3" name="Rectangle 2"/>
          <p:cNvSpPr/>
          <p:nvPr/>
        </p:nvSpPr>
        <p:spPr>
          <a:xfrm>
            <a:off x="3905148" y="4609266"/>
            <a:ext cx="1404552" cy="461665"/>
          </a:xfrm>
          <a:prstGeom prst="rect">
            <a:avLst/>
          </a:prstGeom>
        </p:spPr>
        <p:txBody>
          <a:bodyPr wrap="none">
            <a:spAutoFit/>
          </a:bodyPr>
          <a:lstStyle/>
          <a:p>
            <a:pPr algn="ctr"/>
            <a:r>
              <a:rPr lang="en-US" sz="1200" dirty="0">
                <a:solidFill>
                  <a:schemeClr val="dk1"/>
                </a:solidFill>
                <a:latin typeface="Open Sans"/>
                <a:ea typeface="Open Sans"/>
                <a:cs typeface="Open Sans"/>
                <a:sym typeface="Open Sans"/>
              </a:rPr>
              <a:t>Accra, Ghana</a:t>
            </a:r>
          </a:p>
          <a:p>
            <a:pPr algn="ctr"/>
            <a:r>
              <a:rPr lang="en-US" sz="1200" dirty="0">
                <a:solidFill>
                  <a:schemeClr val="dk1"/>
                </a:solidFill>
                <a:latin typeface="Open Sans"/>
                <a:ea typeface="Open Sans"/>
                <a:cs typeface="Open Sans"/>
                <a:sym typeface="Open Sans"/>
              </a:rPr>
              <a:t>September, 2021 </a:t>
            </a:r>
            <a:endParaRPr lang="en-US" sz="1200" dirty="0">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D651C-0D5C-254D-A21A-1774C4115C8A}"/>
              </a:ext>
            </a:extLst>
          </p:cNvPr>
          <p:cNvSpPr>
            <a:spLocks noGrp="1"/>
          </p:cNvSpPr>
          <p:nvPr>
            <p:ph type="title"/>
          </p:nvPr>
        </p:nvSpPr>
        <p:spPr>
          <a:xfrm>
            <a:off x="0" y="49717"/>
            <a:ext cx="8330118" cy="619685"/>
          </a:xfrm>
        </p:spPr>
        <p:txBody>
          <a:bodyPr/>
          <a:lstStyle/>
          <a:p>
            <a:r>
              <a:rPr lang="en-GB" sz="3200" b="1" dirty="0">
                <a:latin typeface="Open Sans"/>
                <a:ea typeface="Open Sans"/>
                <a:cs typeface="Open Sans"/>
              </a:rPr>
              <a:t>BASIC JavaScript DATA TYPES</a:t>
            </a:r>
            <a:endParaRPr lang="en-GH" sz="3200" b="1" dirty="0">
              <a:latin typeface="Open Sans"/>
              <a:ea typeface="Open Sans"/>
              <a:cs typeface="Open Sans"/>
            </a:endParaRPr>
          </a:p>
        </p:txBody>
      </p:sp>
      <p:sp>
        <p:nvSpPr>
          <p:cNvPr id="3" name="Text Placeholder 2">
            <a:extLst>
              <a:ext uri="{FF2B5EF4-FFF2-40B4-BE49-F238E27FC236}">
                <a16:creationId xmlns:a16="http://schemas.microsoft.com/office/drawing/2014/main" id="{8042D28D-25BE-6E41-BDFC-40A4FA45312B}"/>
              </a:ext>
            </a:extLst>
          </p:cNvPr>
          <p:cNvSpPr>
            <a:spLocks noGrp="1"/>
          </p:cNvSpPr>
          <p:nvPr>
            <p:ph type="body" idx="1"/>
          </p:nvPr>
        </p:nvSpPr>
        <p:spPr>
          <a:xfrm>
            <a:off x="783041" y="967717"/>
            <a:ext cx="3607376" cy="2579636"/>
          </a:xfrm>
        </p:spPr>
        <p:txBody>
          <a:bodyPr/>
          <a:lstStyle/>
          <a:p>
            <a:r>
              <a:rPr lang="en-GB" sz="2100" dirty="0">
                <a:latin typeface="Calibri" panose="020F0502020204030204" pitchFamily="34" charset="0"/>
                <a:cs typeface="Calibri" panose="020F0502020204030204" pitchFamily="34" charset="0"/>
                <a:sym typeface="Arial"/>
              </a:rPr>
              <a:t>Strings</a:t>
            </a:r>
          </a:p>
          <a:p>
            <a:r>
              <a:rPr lang="en-GB" sz="2100" dirty="0">
                <a:latin typeface="Calibri" panose="020F0502020204030204" pitchFamily="34" charset="0"/>
                <a:cs typeface="Calibri" panose="020F0502020204030204" pitchFamily="34" charset="0"/>
                <a:sym typeface="Arial"/>
              </a:rPr>
              <a:t>Numbers</a:t>
            </a:r>
          </a:p>
          <a:p>
            <a:r>
              <a:rPr lang="en-GB" sz="2100" dirty="0">
                <a:latin typeface="Calibri" panose="020F0502020204030204" pitchFamily="34" charset="0"/>
                <a:cs typeface="Calibri" panose="020F0502020204030204" pitchFamily="34" charset="0"/>
                <a:sym typeface="Arial"/>
              </a:rPr>
              <a:t>Lists</a:t>
            </a:r>
          </a:p>
          <a:p>
            <a:r>
              <a:rPr lang="en-GB" sz="2100" dirty="0">
                <a:latin typeface="Calibri" panose="020F0502020204030204" pitchFamily="34" charset="0"/>
                <a:cs typeface="Calibri" panose="020F0502020204030204" pitchFamily="34" charset="0"/>
                <a:sym typeface="Arial"/>
              </a:rPr>
              <a:t>Dictionary</a:t>
            </a:r>
          </a:p>
          <a:p>
            <a:r>
              <a:rPr lang="en-GB" sz="2100" dirty="0">
                <a:latin typeface="Calibri" panose="020F0502020204030204" pitchFamily="34" charset="0"/>
                <a:cs typeface="Calibri" panose="020F0502020204030204" pitchFamily="34" charset="0"/>
                <a:sym typeface="Arial"/>
              </a:rPr>
              <a:t>Objects</a:t>
            </a:r>
          </a:p>
          <a:p>
            <a:r>
              <a:rPr lang="en-GB" sz="2100" dirty="0">
                <a:latin typeface="Calibri" panose="020F0502020204030204" pitchFamily="34" charset="0"/>
                <a:cs typeface="Calibri" panose="020F0502020204030204" pitchFamily="34" charset="0"/>
                <a:sym typeface="Arial"/>
              </a:rPr>
              <a:t>Functions</a:t>
            </a:r>
          </a:p>
          <a:p>
            <a:endParaRPr lang="en-GB" b="1" dirty="0"/>
          </a:p>
          <a:p>
            <a:endParaRPr lang="en-GB" b="1" dirty="0"/>
          </a:p>
          <a:p>
            <a:endParaRPr lang="en-GB" b="1" dirty="0"/>
          </a:p>
          <a:p>
            <a:endParaRPr lang="en-GB" b="1" dirty="0"/>
          </a:p>
          <a:p>
            <a:endParaRPr lang="en-GB" b="1" dirty="0"/>
          </a:p>
          <a:p>
            <a:endParaRPr lang="en-GB" b="1" dirty="0"/>
          </a:p>
          <a:p>
            <a:endParaRPr lang="en-GB" b="1" dirty="0"/>
          </a:p>
          <a:p>
            <a:endParaRPr lang="en-GB" b="1" dirty="0"/>
          </a:p>
          <a:p>
            <a:endParaRPr lang="en-GH" dirty="0"/>
          </a:p>
        </p:txBody>
      </p:sp>
    </p:spTree>
    <p:extLst>
      <p:ext uri="{BB962C8B-B14F-4D97-AF65-F5344CB8AC3E}">
        <p14:creationId xmlns:p14="http://schemas.microsoft.com/office/powerpoint/2010/main" val="18750492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FD75EE6-5134-2D45-A2EA-5D893F233CDE}"/>
              </a:ext>
            </a:extLst>
          </p:cNvPr>
          <p:cNvSpPr/>
          <p:nvPr/>
        </p:nvSpPr>
        <p:spPr>
          <a:xfrm>
            <a:off x="207785" y="761069"/>
            <a:ext cx="9014036" cy="3839513"/>
          </a:xfrm>
          <a:prstGeom prst="rect">
            <a:avLst/>
          </a:prstGeom>
        </p:spPr>
        <p:txBody>
          <a:bodyPr wrap="square">
            <a:spAutoFit/>
          </a:bodyPr>
          <a:lstStyle/>
          <a:p>
            <a:pPr marL="101600">
              <a:spcBef>
                <a:spcPts val="600"/>
              </a:spcBef>
              <a:buClr>
                <a:schemeClr val="dk2"/>
              </a:buClr>
              <a:buSzPts val="2000"/>
            </a:pPr>
            <a:r>
              <a:rPr lang="en-GB" sz="2400" b="1" dirty="0">
                <a:solidFill>
                  <a:srgbClr val="0070C0"/>
                </a:solidFill>
                <a:latin typeface="Calibri" panose="020F0502020204030204" pitchFamily="34" charset="0"/>
                <a:ea typeface="Source Sans Pro"/>
                <a:cs typeface="Calibri" panose="020F0502020204030204" pitchFamily="34" charset="0"/>
                <a:sym typeface="Source Sans Pro"/>
              </a:rPr>
              <a:t>Strings</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sym typeface="Source Sans Pro"/>
              </a:rPr>
              <a:t>Using variables to store objects and primitives helps code readability</a:t>
            </a:r>
            <a:endParaRPr lang="en-GB" dirty="0">
              <a:solidFill>
                <a:srgbClr val="212121"/>
              </a:solidFill>
              <a:latin typeface="Times New Roman" panose="02020603050405020304" pitchFamily="18" charset="0"/>
              <a:ea typeface="Source Sans Pro"/>
            </a:endParaRP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A variable that stores a string object is defined by single ' or double " quotes </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Do not mix single ' and double " quotes – be consistent</a:t>
            </a:r>
          </a:p>
          <a:p>
            <a:pPr marL="101600" lvl="5">
              <a:spcBef>
                <a:spcPts val="600"/>
              </a:spcBef>
              <a:buClr>
                <a:schemeClr val="dk2"/>
              </a:buClr>
              <a:buSzPts val="2000"/>
            </a:pPr>
            <a:r>
              <a:rPr lang="en-GH" sz="1600" i="1" u="sng" dirty="0">
                <a:solidFill>
                  <a:srgbClr val="415665"/>
                </a:solidFill>
                <a:latin typeface="Open Sans" panose="020B0606030504020204" pitchFamily="34" charset="0"/>
                <a:ea typeface="Open Sans" panose="020B0606030504020204" pitchFamily="34" charset="0"/>
                <a:cs typeface="Open Sans" panose="020B0606030504020204" pitchFamily="34" charset="0"/>
                <a:sym typeface="Source Sans Pro"/>
              </a:rPr>
              <a:t>Example</a:t>
            </a:r>
            <a:endParaRPr lang="en-GB" sz="2100" dirty="0">
              <a:solidFill>
                <a:srgbClr val="0070C0"/>
              </a:solidFill>
              <a:latin typeface="Calibri" panose="020F0502020204030204" pitchFamily="34" charset="0"/>
              <a:ea typeface="Source Sans Pro"/>
              <a:cs typeface="Calibri" panose="020F0502020204030204" pitchFamily="34" charset="0"/>
            </a:endParaRP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Make a new string and store it in a variable called </a:t>
            </a:r>
            <a:r>
              <a:rPr lang="en-GB" sz="2100" dirty="0" err="1">
                <a:solidFill>
                  <a:srgbClr val="0070C0"/>
                </a:solidFill>
                <a:latin typeface="Calibri" panose="020F0502020204030204" pitchFamily="34" charset="0"/>
                <a:ea typeface="Source Sans Pro"/>
                <a:cs typeface="Calibri" panose="020F0502020204030204" pitchFamily="34" charset="0"/>
              </a:rPr>
              <a:t>greetString</a:t>
            </a:r>
            <a:r>
              <a:rPr lang="en-GB" sz="2100" dirty="0">
                <a:solidFill>
                  <a:srgbClr val="0070C0"/>
                </a:solidFill>
                <a:latin typeface="Calibri" panose="020F0502020204030204" pitchFamily="34" charset="0"/>
                <a:ea typeface="Source Sans Pro"/>
                <a:cs typeface="Calibri" panose="020F0502020204030204" pitchFamily="34" charset="0"/>
              </a:rPr>
              <a:t>:</a:t>
            </a:r>
          </a:p>
          <a:p>
            <a:r>
              <a:rPr lang="en-GB" dirty="0">
                <a:solidFill>
                  <a:srgbClr val="D81B60"/>
                </a:solidFill>
                <a:latin typeface="Times New Roman" panose="02020603050405020304" pitchFamily="18" charset="0"/>
                <a:ea typeface="Source Sans Pro"/>
                <a:cs typeface="Times New Roman" panose="02020603050405020304" pitchFamily="18" charset="0"/>
                <a:sym typeface="Source Sans Pro"/>
              </a:rPr>
              <a:t>           </a:t>
            </a:r>
            <a:r>
              <a:rPr lang="en-GB" sz="1200" dirty="0">
                <a:solidFill>
                  <a:srgbClr val="D81B60"/>
                </a:solidFill>
                <a:latin typeface="Menlo" panose="020B0609030804020204"/>
                <a:ea typeface="Source Sans Pro"/>
                <a:cs typeface="Calibri" panose="020F0502020204030204" pitchFamily="34" charset="0"/>
                <a:sym typeface="Source Sans Pro"/>
              </a:rPr>
              <a:t>// Use single (or double) quotes to make a string.</a:t>
            </a:r>
            <a:br>
              <a:rPr lang="en-GB" sz="1200" dirty="0">
                <a:solidFill>
                  <a:srgbClr val="37474F"/>
                </a:solidFill>
                <a:latin typeface="Menlo" panose="020B0609030804020204"/>
                <a:cs typeface="Calibri" panose="020F0502020204030204" pitchFamily="34" charset="0"/>
              </a:rPr>
            </a:br>
            <a:r>
              <a:rPr lang="en-GB" sz="1200" dirty="0">
                <a:solidFill>
                  <a:srgbClr val="37474F"/>
                </a:solidFill>
                <a:latin typeface="Menlo" panose="020B0609030804020204"/>
                <a:cs typeface="Calibri" panose="020F0502020204030204" pitchFamily="34" charset="0"/>
              </a:rPr>
              <a:t>     </a:t>
            </a:r>
            <a:r>
              <a:rPr lang="en-GB" sz="1200" dirty="0" err="1">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greetString = </a:t>
            </a:r>
            <a:r>
              <a:rPr lang="en-GB" sz="1200" dirty="0">
                <a:solidFill>
                  <a:srgbClr val="0D904F"/>
                </a:solidFill>
                <a:latin typeface="Menlo" panose="020B0609030804020204"/>
                <a:cs typeface="Calibri" panose="020F0502020204030204" pitchFamily="34" charset="0"/>
              </a:rPr>
              <a:t>'Ahoy there!’</a:t>
            </a:r>
            <a:r>
              <a:rPr lang="en-GB" sz="1200" dirty="0">
                <a:solidFill>
                  <a:srgbClr val="37474F"/>
                </a:solidFill>
                <a:latin typeface="Menlo" panose="020B0609030804020204"/>
                <a:cs typeface="Calibri" panose="020F0502020204030204" pitchFamily="34" charset="0"/>
              </a:rPr>
              <a:t>;</a:t>
            </a:r>
          </a:p>
          <a:p>
            <a:r>
              <a:rPr lang="en-GB" sz="1200" dirty="0">
                <a:solidFill>
                  <a:srgbClr val="3B78E7"/>
                </a:solidFill>
                <a:latin typeface="Menlo" panose="020B0609030804020204"/>
                <a:cs typeface="Calibri" panose="020F0502020204030204" pitchFamily="34" charset="0"/>
              </a:rPr>
              <a:t>     </a:t>
            </a:r>
            <a:r>
              <a:rPr lang="en-GB" sz="1200" dirty="0" err="1">
                <a:solidFill>
                  <a:srgbClr val="3B78E7"/>
                </a:solidFill>
                <a:latin typeface="Menlo" panose="020B0609030804020204"/>
                <a:cs typeface="Calibri" panose="020F0502020204030204" pitchFamily="34" charset="0"/>
              </a:rPr>
              <a:t>var</a:t>
            </a:r>
            <a:r>
              <a:rPr lang="en-GB" sz="1200" dirty="0">
                <a:solidFill>
                  <a:srgbClr val="3B78E7"/>
                </a:solidFill>
                <a:latin typeface="Menlo" panose="020B0609030804020204"/>
                <a:cs typeface="Calibri" panose="020F0502020204030204" pitchFamily="34" charset="0"/>
              </a:rPr>
              <a:t> </a:t>
            </a:r>
            <a:r>
              <a:rPr lang="en-GB" sz="1200" dirty="0">
                <a:solidFill>
                  <a:srgbClr val="37474F"/>
                </a:solidFill>
                <a:latin typeface="Menlo" panose="020B0609030804020204"/>
                <a:cs typeface="Calibri" panose="020F0502020204030204" pitchFamily="34" charset="0"/>
              </a:rPr>
              <a:t>greetString2</a:t>
            </a:r>
            <a:r>
              <a:rPr lang="en-GB" sz="1200" dirty="0">
                <a:solidFill>
                  <a:srgbClr val="3B78E7"/>
                </a:solidFill>
                <a:latin typeface="Menlo" panose="020B0609030804020204"/>
                <a:cs typeface="Calibri" panose="020F0502020204030204" pitchFamily="34" charset="0"/>
              </a:rPr>
              <a:t> = </a:t>
            </a:r>
            <a:r>
              <a:rPr lang="en-GB" sz="1200" dirty="0">
                <a:solidFill>
                  <a:srgbClr val="0D904F"/>
                </a:solidFill>
                <a:latin typeface="Menlo" panose="020B0609030804020204"/>
                <a:cs typeface="Calibri" panose="020F0502020204030204" pitchFamily="34" charset="0"/>
              </a:rPr>
              <a:t>"Ahoy there!";</a:t>
            </a:r>
          </a:p>
          <a:p>
            <a:endParaRPr lang="en-GB" sz="1200" dirty="0">
              <a:solidFill>
                <a:srgbClr val="0D904F"/>
              </a:solidFill>
              <a:latin typeface="Menlo" panose="020B0609030804020204"/>
              <a:cs typeface="Calibri" panose="020F0502020204030204" pitchFamily="34" charset="0"/>
            </a:endParaRPr>
          </a:p>
          <a:p>
            <a:r>
              <a:rPr lang="en-GB" sz="1200" dirty="0">
                <a:solidFill>
                  <a:srgbClr val="D81B60"/>
                </a:solidFill>
                <a:latin typeface="Menlo" panose="020B0609030804020204"/>
                <a:ea typeface="Source Sans Pro"/>
                <a:cs typeface="Calibri" panose="020F0502020204030204" pitchFamily="34" charset="0"/>
              </a:rPr>
              <a:t>     // Use parentheses to pass arguments to functions.</a:t>
            </a:r>
            <a:br>
              <a:rPr lang="en-GB" sz="1200" dirty="0">
                <a:solidFill>
                  <a:srgbClr val="37474F"/>
                </a:solidFill>
                <a:latin typeface="Menlo" panose="020B0609030804020204"/>
                <a:cs typeface="Calibri" panose="020F0502020204030204" pitchFamily="34" charset="0"/>
              </a:rPr>
            </a:br>
            <a:r>
              <a:rPr lang="en-GB" sz="1200" dirty="0">
                <a:solidFill>
                  <a:srgbClr val="37474F"/>
                </a:solidFill>
                <a:latin typeface="Menlo" panose="020B0609030804020204"/>
                <a:cs typeface="Calibri" panose="020F0502020204030204" pitchFamily="34" charset="0"/>
              </a:rPr>
              <a:t>     </a:t>
            </a:r>
            <a:r>
              <a:rPr lang="en-GB" sz="1200" dirty="0">
                <a:solidFill>
                  <a:srgbClr val="3B78E7"/>
                </a:solidFill>
                <a:latin typeface="Menlo" panose="020B0609030804020204"/>
                <a:cs typeface="Calibri" panose="020F0502020204030204" pitchFamily="34" charset="0"/>
              </a:rPr>
              <a:t>print</a:t>
            </a:r>
            <a:r>
              <a:rPr lang="en-GB" sz="1200" dirty="0">
                <a:solidFill>
                  <a:srgbClr val="37474F"/>
                </a:solidFill>
                <a:latin typeface="Menlo" panose="020B0609030804020204"/>
                <a:cs typeface="Calibri" panose="020F0502020204030204" pitchFamily="34" charset="0"/>
              </a:rPr>
              <a:t>(</a:t>
            </a:r>
            <a:r>
              <a:rPr lang="en-GB" sz="1200" dirty="0" err="1">
                <a:solidFill>
                  <a:srgbClr val="37474F"/>
                </a:solidFill>
                <a:latin typeface="Menlo" panose="020B0609030804020204"/>
                <a:cs typeface="Calibri" panose="020F0502020204030204" pitchFamily="34" charset="0"/>
              </a:rPr>
              <a:t>greetString</a:t>
            </a:r>
            <a:r>
              <a:rPr lang="en-GB" sz="1200" dirty="0">
                <a:solidFill>
                  <a:srgbClr val="37474F"/>
                </a:solidFill>
                <a:latin typeface="Menlo" panose="020B0609030804020204"/>
                <a:cs typeface="Calibri" panose="020F0502020204030204" pitchFamily="34" charset="0"/>
              </a:rPr>
              <a:t>);</a:t>
            </a:r>
          </a:p>
          <a:p>
            <a:r>
              <a:rPr lang="en-GB" sz="1200" dirty="0">
                <a:solidFill>
                  <a:srgbClr val="3B78E7"/>
                </a:solidFill>
                <a:latin typeface="Menlo" panose="020B0609030804020204"/>
                <a:cs typeface="Calibri" panose="020F0502020204030204" pitchFamily="34" charset="0"/>
              </a:rPr>
              <a:t>     print(</a:t>
            </a:r>
            <a:r>
              <a:rPr lang="en-GB" sz="1200" dirty="0">
                <a:solidFill>
                  <a:srgbClr val="37474F"/>
                </a:solidFill>
                <a:latin typeface="Menlo" panose="020B0609030804020204"/>
                <a:cs typeface="Calibri" panose="020F0502020204030204" pitchFamily="34" charset="0"/>
              </a:rPr>
              <a:t>greetString2</a:t>
            </a:r>
            <a:r>
              <a:rPr lang="en-GB" sz="1200" dirty="0">
                <a:solidFill>
                  <a:srgbClr val="3B78E7"/>
                </a:solidFill>
                <a:latin typeface="Menlo" panose="020B0609030804020204"/>
                <a:cs typeface="Calibri" panose="020F0502020204030204" pitchFamily="34" charset="0"/>
              </a:rPr>
              <a:t>);</a:t>
            </a:r>
          </a:p>
        </p:txBody>
      </p:sp>
      <p:sp>
        <p:nvSpPr>
          <p:cNvPr id="4" name="Title 1">
            <a:extLst>
              <a:ext uri="{FF2B5EF4-FFF2-40B4-BE49-F238E27FC236}">
                <a16:creationId xmlns:a16="http://schemas.microsoft.com/office/drawing/2014/main" id="{799572BC-B13D-214C-B425-4F3349D8BB65}"/>
              </a:ext>
            </a:extLst>
          </p:cNvPr>
          <p:cNvSpPr txBox="1">
            <a:spLocks/>
          </p:cNvSpPr>
          <p:nvPr/>
        </p:nvSpPr>
        <p:spPr>
          <a:xfrm>
            <a:off x="0" y="90791"/>
            <a:ext cx="8137485"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r>
              <a:rPr lang="en-GB" sz="3200" b="1" dirty="0">
                <a:latin typeface="Open Sans"/>
                <a:ea typeface="Open Sans"/>
                <a:cs typeface="Open Sans"/>
              </a:rPr>
              <a:t>JavaScript / GEE DATA TYPES</a:t>
            </a:r>
            <a:endParaRPr lang="en-GH" sz="3200" b="1" dirty="0">
              <a:latin typeface="Open Sans"/>
              <a:ea typeface="Open Sans"/>
              <a:cs typeface="Open Sans"/>
            </a:endParaRPr>
          </a:p>
        </p:txBody>
      </p:sp>
    </p:spTree>
    <p:extLst>
      <p:ext uri="{BB962C8B-B14F-4D97-AF65-F5344CB8AC3E}">
        <p14:creationId xmlns:p14="http://schemas.microsoft.com/office/powerpoint/2010/main" val="749043308"/>
      </p:ext>
    </p:extLst>
  </p:cSld>
  <p:clrMapOvr>
    <a:overrideClrMapping bg1="lt1" tx1="dk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32639D9-A3C7-BF4B-B503-AB02C2941619}"/>
              </a:ext>
            </a:extLst>
          </p:cNvPr>
          <p:cNvSpPr/>
          <p:nvPr/>
        </p:nvSpPr>
        <p:spPr>
          <a:xfrm>
            <a:off x="177359" y="476762"/>
            <a:ext cx="4388156" cy="4047262"/>
          </a:xfrm>
          <a:prstGeom prst="rect">
            <a:avLst/>
          </a:prstGeom>
        </p:spPr>
        <p:txBody>
          <a:bodyPr wrap="square">
            <a:spAutoFit/>
          </a:bodyPr>
          <a:lstStyle/>
          <a:p>
            <a:pPr marL="101600">
              <a:spcBef>
                <a:spcPts val="600"/>
              </a:spcBef>
              <a:spcAft>
                <a:spcPts val="600"/>
              </a:spcAft>
              <a:buClr>
                <a:schemeClr val="dk2"/>
              </a:buClr>
              <a:buSzPts val="2000"/>
            </a:pPr>
            <a:r>
              <a:rPr lang="en-GB" sz="2400" b="1" dirty="0">
                <a:solidFill>
                  <a:srgbClr val="0070C0"/>
                </a:solidFill>
                <a:latin typeface="Calibri" panose="020F0502020204030204" pitchFamily="34" charset="0"/>
                <a:ea typeface="Source Sans Pro"/>
                <a:cs typeface="Calibri" panose="020F0502020204030204" pitchFamily="34" charset="0"/>
              </a:rPr>
              <a:t>String(GEE)</a:t>
            </a:r>
          </a:p>
          <a:p>
            <a:pPr>
              <a:spcAft>
                <a:spcPts val="1200"/>
              </a:spcAft>
            </a:pPr>
            <a:r>
              <a:rPr lang="en-GB" sz="1200" dirty="0">
                <a:solidFill>
                  <a:srgbClr val="D81B60"/>
                </a:solidFill>
                <a:latin typeface="Menlo" panose="020B0609030804020204"/>
                <a:cs typeface="Calibri" panose="020F0502020204030204" pitchFamily="34" charset="0"/>
              </a:rPr>
              <a:t>// Define a string, then put it into an EE container.</a:t>
            </a:r>
            <a:br>
              <a:rPr lang="en-GB" sz="1200" dirty="0">
                <a:solidFill>
                  <a:srgbClr val="37474F"/>
                </a:solidFill>
                <a:latin typeface="Menlo" panose="020B0609030804020204"/>
                <a:cs typeface="Calibri" panose="020F0502020204030204" pitchFamily="34" charset="0"/>
              </a:rPr>
            </a:br>
            <a:r>
              <a:rPr lang="en-GB" sz="1200" dirty="0">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a:t>
            </a:r>
            <a:r>
              <a:rPr lang="en-GB" sz="1200" dirty="0" err="1">
                <a:solidFill>
                  <a:srgbClr val="37474F"/>
                </a:solidFill>
                <a:latin typeface="Menlo" panose="020B0609030804020204"/>
                <a:cs typeface="Calibri" panose="020F0502020204030204" pitchFamily="34" charset="0"/>
              </a:rPr>
              <a:t>aString</a:t>
            </a:r>
            <a:r>
              <a:rPr lang="en-GB" sz="1200" dirty="0">
                <a:solidFill>
                  <a:srgbClr val="37474F"/>
                </a:solidFill>
                <a:latin typeface="Menlo" panose="020B0609030804020204"/>
                <a:cs typeface="Calibri" panose="020F0502020204030204" pitchFamily="34" charset="0"/>
              </a:rPr>
              <a:t> = </a:t>
            </a:r>
            <a:r>
              <a:rPr lang="en-GB" sz="1200" dirty="0">
                <a:solidFill>
                  <a:srgbClr val="0D904F"/>
                </a:solidFill>
                <a:latin typeface="Menlo" panose="020B0609030804020204"/>
                <a:cs typeface="Calibri" panose="020F0502020204030204" pitchFamily="34" charset="0"/>
              </a:rPr>
              <a:t>'To the cloud!'</a:t>
            </a:r>
            <a:r>
              <a:rPr lang="en-GB" sz="1200" dirty="0">
                <a:solidFill>
                  <a:srgbClr val="37474F"/>
                </a:solidFill>
                <a:latin typeface="Menlo" panose="020B0609030804020204"/>
                <a:cs typeface="Calibri" panose="020F0502020204030204" pitchFamily="34" charset="0"/>
              </a:rPr>
              <a:t>;</a:t>
            </a:r>
            <a:br>
              <a:rPr lang="en-GB" sz="1200" dirty="0">
                <a:solidFill>
                  <a:srgbClr val="37474F"/>
                </a:solidFill>
                <a:latin typeface="Menlo" panose="020B0609030804020204"/>
                <a:cs typeface="Calibri" panose="020F0502020204030204" pitchFamily="34" charset="0"/>
              </a:rPr>
            </a:br>
            <a:r>
              <a:rPr lang="en-GB" sz="1200" dirty="0">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a:t>
            </a:r>
            <a:r>
              <a:rPr lang="en-GB" sz="1200" dirty="0" err="1">
                <a:solidFill>
                  <a:srgbClr val="37474F"/>
                </a:solidFill>
                <a:latin typeface="Menlo" panose="020B0609030804020204"/>
                <a:cs typeface="Calibri" panose="020F0502020204030204" pitchFamily="34" charset="0"/>
              </a:rPr>
              <a:t>eeString</a:t>
            </a:r>
            <a:r>
              <a:rPr lang="en-GB" sz="1200" dirty="0">
                <a:solidFill>
                  <a:srgbClr val="37474F"/>
                </a:solidFill>
                <a:latin typeface="Menlo" panose="020B0609030804020204"/>
                <a:cs typeface="Calibri" panose="020F0502020204030204" pitchFamily="34" charset="0"/>
              </a:rPr>
              <a:t> = </a:t>
            </a:r>
            <a:r>
              <a:rPr lang="en-GB" sz="1200" dirty="0" err="1">
                <a:solidFill>
                  <a:srgbClr val="37474F"/>
                </a:solidFill>
                <a:latin typeface="Menlo" panose="020B0609030804020204"/>
                <a:cs typeface="Calibri" panose="020F0502020204030204" pitchFamily="34" charset="0"/>
              </a:rPr>
              <a:t>ee.</a:t>
            </a:r>
            <a:r>
              <a:rPr lang="en-GB" sz="1200" dirty="0" err="1">
                <a:solidFill>
                  <a:srgbClr val="9C27B0"/>
                </a:solidFill>
                <a:latin typeface="Menlo" panose="020B0609030804020204"/>
                <a:cs typeface="Calibri" panose="020F0502020204030204" pitchFamily="34" charset="0"/>
              </a:rPr>
              <a:t>String</a:t>
            </a:r>
            <a:r>
              <a:rPr lang="en-GB" sz="1200" dirty="0">
                <a:solidFill>
                  <a:srgbClr val="37474F"/>
                </a:solidFill>
                <a:latin typeface="Menlo" panose="020B0609030804020204"/>
                <a:cs typeface="Calibri" panose="020F0502020204030204" pitchFamily="34" charset="0"/>
              </a:rPr>
              <a:t>(</a:t>
            </a:r>
            <a:r>
              <a:rPr lang="en-GB" sz="1200" dirty="0" err="1">
                <a:solidFill>
                  <a:srgbClr val="37474F"/>
                </a:solidFill>
                <a:latin typeface="Menlo" panose="020B0609030804020204"/>
                <a:cs typeface="Calibri" panose="020F0502020204030204" pitchFamily="34" charset="0"/>
              </a:rPr>
              <a:t>aString</a:t>
            </a:r>
            <a:r>
              <a:rPr lang="en-GB" sz="1200" dirty="0">
                <a:solidFill>
                  <a:srgbClr val="37474F"/>
                </a:solidFill>
                <a:latin typeface="Menlo" panose="020B0609030804020204"/>
                <a:cs typeface="Calibri" panose="020F0502020204030204" pitchFamily="34" charset="0"/>
              </a:rPr>
              <a:t>);</a:t>
            </a:r>
            <a:br>
              <a:rPr lang="en-GB" sz="1200" dirty="0">
                <a:solidFill>
                  <a:srgbClr val="37474F"/>
                </a:solidFill>
                <a:latin typeface="Menlo" panose="020B0609030804020204"/>
                <a:cs typeface="Calibri" panose="020F0502020204030204" pitchFamily="34" charset="0"/>
              </a:rPr>
            </a:br>
            <a:r>
              <a:rPr lang="en-GB" sz="1200" dirty="0">
                <a:solidFill>
                  <a:srgbClr val="3B78E7"/>
                </a:solidFill>
                <a:latin typeface="Menlo" panose="020B0609030804020204"/>
                <a:cs typeface="Calibri" panose="020F0502020204030204" pitchFamily="34" charset="0"/>
              </a:rPr>
              <a:t>print</a:t>
            </a:r>
            <a:r>
              <a:rPr lang="en-GB" sz="1200" dirty="0">
                <a:solidFill>
                  <a:srgbClr val="37474F"/>
                </a:solidFill>
                <a:latin typeface="Menlo" panose="020B0609030804020204"/>
                <a:cs typeface="Calibri" panose="020F0502020204030204" pitchFamily="34" charset="0"/>
              </a:rPr>
              <a:t>(</a:t>
            </a:r>
            <a:r>
              <a:rPr lang="en-GB" sz="1200" dirty="0">
                <a:solidFill>
                  <a:srgbClr val="0D904F"/>
                </a:solidFill>
                <a:latin typeface="Menlo" panose="020B0609030804020204"/>
                <a:cs typeface="Calibri" panose="020F0502020204030204" pitchFamily="34" charset="0"/>
              </a:rPr>
              <a:t>'Where to?'</a:t>
            </a:r>
            <a:r>
              <a:rPr lang="en-GB" sz="1200" dirty="0">
                <a:solidFill>
                  <a:srgbClr val="37474F"/>
                </a:solidFill>
                <a:latin typeface="Menlo" panose="020B0609030804020204"/>
                <a:cs typeface="Calibri" panose="020F0502020204030204" pitchFamily="34" charset="0"/>
              </a:rPr>
              <a:t>, </a:t>
            </a:r>
            <a:r>
              <a:rPr lang="en-GB" sz="1200" dirty="0" err="1">
                <a:solidFill>
                  <a:srgbClr val="37474F"/>
                </a:solidFill>
                <a:latin typeface="Menlo" panose="020B0609030804020204"/>
                <a:cs typeface="Calibri" panose="020F0502020204030204" pitchFamily="34" charset="0"/>
              </a:rPr>
              <a:t>eeString</a:t>
            </a:r>
            <a:r>
              <a:rPr lang="en-GB" sz="1200" dirty="0">
                <a:solidFill>
                  <a:srgbClr val="37474F"/>
                </a:solidFill>
                <a:latin typeface="Menlo" panose="020B0609030804020204"/>
                <a:cs typeface="Calibri" panose="020F0502020204030204" pitchFamily="34" charset="0"/>
              </a:rPr>
              <a:t>);</a:t>
            </a:r>
            <a:endParaRPr lang="en-GB" sz="1200" dirty="0">
              <a:latin typeface="Menlo" panose="020B0609030804020204"/>
              <a:cs typeface="Calibri" panose="020F0502020204030204" pitchFamily="34" charset="0"/>
            </a:endParaRPr>
          </a:p>
          <a:p>
            <a:pPr>
              <a:spcAft>
                <a:spcPts val="600"/>
              </a:spcAft>
            </a:pPr>
            <a:r>
              <a:rPr lang="en-GB" dirty="0">
                <a:solidFill>
                  <a:srgbClr val="212121"/>
                </a:solidFill>
                <a:latin typeface="Calibri" panose="020F0502020204030204" pitchFamily="34" charset="0"/>
                <a:cs typeface="Calibri" panose="020F0502020204030204" pitchFamily="34" charset="0"/>
              </a:rPr>
              <a:t>Think of </a:t>
            </a:r>
            <a:r>
              <a:rPr lang="en-GB" sz="1200" dirty="0" err="1">
                <a:solidFill>
                  <a:srgbClr val="37474F"/>
                </a:solidFill>
                <a:latin typeface="Calibri" panose="020F0502020204030204" pitchFamily="34" charset="0"/>
                <a:cs typeface="Calibri" panose="020F0502020204030204" pitchFamily="34" charset="0"/>
              </a:rPr>
              <a:t>ee.Thing</a:t>
            </a:r>
            <a:r>
              <a:rPr lang="en-GB" dirty="0">
                <a:solidFill>
                  <a:srgbClr val="212121"/>
                </a:solidFill>
                <a:latin typeface="Calibri" panose="020F0502020204030204" pitchFamily="34" charset="0"/>
                <a:cs typeface="Calibri" panose="020F0502020204030204" pitchFamily="34" charset="0"/>
              </a:rPr>
              <a:t> as a container for a thing that exists on the server. In the following example, the string is defined first, then placed in the container. You can also define the container and its contents all at once</a:t>
            </a:r>
            <a:endParaRPr lang="en-GB" dirty="0">
              <a:latin typeface="Calibri" panose="020F0502020204030204" pitchFamily="34" charset="0"/>
              <a:cs typeface="Calibri" panose="020F0502020204030204" pitchFamily="34" charset="0"/>
            </a:endParaRPr>
          </a:p>
          <a:p>
            <a:pPr>
              <a:spcAft>
                <a:spcPts val="600"/>
              </a:spcAft>
            </a:pPr>
            <a:r>
              <a:rPr lang="en-GH" sz="1600" i="1" u="sng" dirty="0">
                <a:solidFill>
                  <a:srgbClr val="415665"/>
                </a:solidFill>
                <a:latin typeface="Open Sans" panose="020B0606030504020204" pitchFamily="34" charset="0"/>
                <a:ea typeface="Open Sans" panose="020B0606030504020204" pitchFamily="34" charset="0"/>
                <a:cs typeface="Open Sans" panose="020B0606030504020204" pitchFamily="34" charset="0"/>
                <a:sym typeface="Source Sans Pro"/>
              </a:rPr>
              <a:t>Example</a:t>
            </a:r>
            <a:endParaRPr lang="en-GB" sz="2100" dirty="0">
              <a:solidFill>
                <a:srgbClr val="0070C0"/>
              </a:solidFill>
              <a:latin typeface="Calibri" panose="020F0502020204030204" pitchFamily="34" charset="0"/>
              <a:ea typeface="Source Sans Pro"/>
              <a:cs typeface="Calibri" panose="020F0502020204030204" pitchFamily="34" charset="0"/>
            </a:endParaRPr>
          </a:p>
          <a:p>
            <a:r>
              <a:rPr lang="en-GB" sz="1200" dirty="0">
                <a:solidFill>
                  <a:srgbClr val="D81B60"/>
                </a:solidFill>
                <a:latin typeface="Menlo" panose="020B0609030804020204"/>
                <a:cs typeface="Calibri" panose="020F0502020204030204" pitchFamily="34" charset="0"/>
              </a:rPr>
              <a:t>// Define a string that exists on the server.</a:t>
            </a:r>
            <a:br>
              <a:rPr lang="en-GB" sz="1200" dirty="0">
                <a:solidFill>
                  <a:srgbClr val="37474F"/>
                </a:solidFill>
                <a:latin typeface="Menlo" panose="020B0609030804020204"/>
                <a:cs typeface="Calibri" panose="020F0502020204030204" pitchFamily="34" charset="0"/>
              </a:rPr>
            </a:br>
            <a:r>
              <a:rPr lang="en-GB" sz="1200" dirty="0">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a:t>
            </a:r>
            <a:r>
              <a:rPr lang="en-GB" sz="1200" dirty="0" err="1">
                <a:solidFill>
                  <a:srgbClr val="37474F"/>
                </a:solidFill>
                <a:latin typeface="Menlo" panose="020B0609030804020204"/>
                <a:cs typeface="Calibri" panose="020F0502020204030204" pitchFamily="34" charset="0"/>
              </a:rPr>
              <a:t>serverString</a:t>
            </a:r>
            <a:r>
              <a:rPr lang="en-GB" sz="1200" dirty="0">
                <a:solidFill>
                  <a:srgbClr val="37474F"/>
                </a:solidFill>
                <a:latin typeface="Menlo" panose="020B0609030804020204"/>
                <a:cs typeface="Calibri" panose="020F0502020204030204" pitchFamily="34" charset="0"/>
              </a:rPr>
              <a:t> = </a:t>
            </a:r>
            <a:r>
              <a:rPr lang="en-GB" sz="1200" dirty="0" err="1">
                <a:solidFill>
                  <a:srgbClr val="37474F"/>
                </a:solidFill>
                <a:latin typeface="Menlo" panose="020B0609030804020204"/>
                <a:cs typeface="Calibri" panose="020F0502020204030204" pitchFamily="34" charset="0"/>
              </a:rPr>
              <a:t>ee.</a:t>
            </a:r>
            <a:r>
              <a:rPr lang="en-GB" sz="1200" dirty="0" err="1">
                <a:solidFill>
                  <a:srgbClr val="9C27B0"/>
                </a:solidFill>
                <a:latin typeface="Menlo" panose="020B0609030804020204"/>
                <a:cs typeface="Calibri" panose="020F0502020204030204" pitchFamily="34" charset="0"/>
              </a:rPr>
              <a:t>String</a:t>
            </a:r>
            <a:r>
              <a:rPr lang="en-GB" sz="1200" dirty="0">
                <a:solidFill>
                  <a:srgbClr val="37474F"/>
                </a:solidFill>
                <a:latin typeface="Menlo" panose="020B0609030804020204"/>
                <a:cs typeface="Calibri" panose="020F0502020204030204" pitchFamily="34" charset="0"/>
              </a:rPr>
              <a:t>(</a:t>
            </a:r>
            <a:r>
              <a:rPr lang="en-GB" sz="1200" dirty="0">
                <a:solidFill>
                  <a:srgbClr val="0D904F"/>
                </a:solidFill>
                <a:latin typeface="Menlo" panose="020B0609030804020204"/>
                <a:cs typeface="Calibri" panose="020F0502020204030204" pitchFamily="34" charset="0"/>
              </a:rPr>
              <a:t>'This is on the server.'</a:t>
            </a:r>
            <a:r>
              <a:rPr lang="en-GB" sz="1200" dirty="0">
                <a:solidFill>
                  <a:srgbClr val="37474F"/>
                </a:solidFill>
                <a:latin typeface="Menlo" panose="020B0609030804020204"/>
                <a:cs typeface="Calibri" panose="020F0502020204030204" pitchFamily="34" charset="0"/>
              </a:rPr>
              <a:t>);</a:t>
            </a:r>
            <a:br>
              <a:rPr lang="en-GB" sz="1200" dirty="0">
                <a:solidFill>
                  <a:srgbClr val="37474F"/>
                </a:solidFill>
                <a:latin typeface="Menlo" panose="020B0609030804020204"/>
                <a:cs typeface="Calibri" panose="020F0502020204030204" pitchFamily="34" charset="0"/>
              </a:rPr>
            </a:br>
            <a:r>
              <a:rPr lang="en-GB" sz="1200" dirty="0">
                <a:solidFill>
                  <a:srgbClr val="3B78E7"/>
                </a:solidFill>
                <a:latin typeface="Menlo" panose="020B0609030804020204"/>
                <a:cs typeface="Calibri" panose="020F0502020204030204" pitchFamily="34" charset="0"/>
              </a:rPr>
              <a:t>print</a:t>
            </a:r>
            <a:r>
              <a:rPr lang="en-GB" sz="1200" dirty="0">
                <a:solidFill>
                  <a:srgbClr val="37474F"/>
                </a:solidFill>
                <a:latin typeface="Menlo" panose="020B0609030804020204"/>
                <a:cs typeface="Calibri" panose="020F0502020204030204" pitchFamily="34" charset="0"/>
              </a:rPr>
              <a:t>(</a:t>
            </a:r>
            <a:r>
              <a:rPr lang="en-GB" sz="1200" dirty="0">
                <a:solidFill>
                  <a:srgbClr val="0D904F"/>
                </a:solidFill>
                <a:latin typeface="Menlo" panose="020B0609030804020204"/>
                <a:cs typeface="Calibri" panose="020F0502020204030204" pitchFamily="34" charset="0"/>
              </a:rPr>
              <a:t>'String on the server:'</a:t>
            </a:r>
            <a:r>
              <a:rPr lang="en-GB" sz="1200" dirty="0">
                <a:solidFill>
                  <a:srgbClr val="37474F"/>
                </a:solidFill>
                <a:latin typeface="Menlo" panose="020B0609030804020204"/>
                <a:cs typeface="Calibri" panose="020F0502020204030204" pitchFamily="34" charset="0"/>
              </a:rPr>
              <a:t>, </a:t>
            </a:r>
            <a:r>
              <a:rPr lang="en-GB" sz="1200" dirty="0" err="1">
                <a:solidFill>
                  <a:srgbClr val="37474F"/>
                </a:solidFill>
                <a:latin typeface="Menlo" panose="020B0609030804020204"/>
                <a:cs typeface="Calibri" panose="020F0502020204030204" pitchFamily="34" charset="0"/>
              </a:rPr>
              <a:t>serverString</a:t>
            </a:r>
            <a:r>
              <a:rPr lang="en-GB" sz="1200" dirty="0">
                <a:solidFill>
                  <a:srgbClr val="37474F"/>
                </a:solidFill>
                <a:latin typeface="Menlo" panose="020B0609030804020204"/>
                <a:cs typeface="Calibri" panose="020F0502020204030204" pitchFamily="34" charset="0"/>
              </a:rPr>
              <a:t>);</a:t>
            </a:r>
            <a:endParaRPr lang="en-GB" sz="1200" dirty="0">
              <a:latin typeface="Menlo" panose="020B0609030804020204"/>
              <a:cs typeface="Calibri" panose="020F0502020204030204" pitchFamily="34" charset="0"/>
            </a:endParaRPr>
          </a:p>
          <a:p>
            <a:endParaRPr lang="en-GB" dirty="0">
              <a:latin typeface="Times New Roman" panose="02020603050405020304" pitchFamily="18" charset="0"/>
              <a:cs typeface="Times New Roman" panose="02020603050405020304" pitchFamily="18" charset="0"/>
            </a:endParaRPr>
          </a:p>
          <a:p>
            <a:endParaRPr lang="en-GH"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25D2C80F-F161-474E-907A-746015C12C88}"/>
              </a:ext>
            </a:extLst>
          </p:cNvPr>
          <p:cNvPicPr>
            <a:picLocks noChangeAspect="1"/>
          </p:cNvPicPr>
          <p:nvPr/>
        </p:nvPicPr>
        <p:blipFill>
          <a:blip r:embed="rId2"/>
          <a:stretch>
            <a:fillRect/>
          </a:stretch>
        </p:blipFill>
        <p:spPr>
          <a:xfrm>
            <a:off x="4720163" y="1147863"/>
            <a:ext cx="4358986" cy="2341124"/>
          </a:xfrm>
          <a:prstGeom prst="rect">
            <a:avLst/>
          </a:prstGeom>
        </p:spPr>
      </p:pic>
      <p:sp>
        <p:nvSpPr>
          <p:cNvPr id="11" name="Rectangle 10">
            <a:extLst>
              <a:ext uri="{FF2B5EF4-FFF2-40B4-BE49-F238E27FC236}">
                <a16:creationId xmlns:a16="http://schemas.microsoft.com/office/drawing/2014/main" id="{62C48D55-C211-F144-8349-13DBEA5AE410}"/>
              </a:ext>
            </a:extLst>
          </p:cNvPr>
          <p:cNvSpPr/>
          <p:nvPr/>
        </p:nvSpPr>
        <p:spPr>
          <a:xfrm>
            <a:off x="177359" y="4037470"/>
            <a:ext cx="1757201" cy="307777"/>
          </a:xfrm>
          <a:prstGeom prst="rect">
            <a:avLst/>
          </a:prstGeom>
        </p:spPr>
        <p:txBody>
          <a:bodyPr wrap="square">
            <a:spAutoFit/>
          </a:bodyPr>
          <a:lstStyle/>
          <a:p>
            <a:r>
              <a:rPr lang="en-GB" dirty="0">
                <a:latin typeface="Calibri" panose="020F0502020204030204" pitchFamily="34" charset="0"/>
                <a:cs typeface="Calibri" panose="020F0502020204030204" pitchFamily="34" charset="0"/>
                <a:hlinkClick r:id="rId3"/>
              </a:rPr>
              <a:t>Run in Code Editor</a:t>
            </a:r>
            <a:endParaRPr lang="en-GH"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415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D22219-A704-8748-8279-BB65BC8EE0AD}"/>
              </a:ext>
            </a:extLst>
          </p:cNvPr>
          <p:cNvSpPr/>
          <p:nvPr/>
        </p:nvSpPr>
        <p:spPr>
          <a:xfrm>
            <a:off x="260191" y="289713"/>
            <a:ext cx="4739826" cy="2985433"/>
          </a:xfrm>
          <a:prstGeom prst="rect">
            <a:avLst/>
          </a:prstGeom>
        </p:spPr>
        <p:txBody>
          <a:bodyPr wrap="square">
            <a:spAutoFit/>
          </a:bodyPr>
          <a:lstStyle/>
          <a:p>
            <a:pPr marL="101600">
              <a:spcBef>
                <a:spcPts val="600"/>
              </a:spcBef>
              <a:spcAft>
                <a:spcPts val="600"/>
              </a:spcAft>
              <a:buClr>
                <a:schemeClr val="dk2"/>
              </a:buClr>
              <a:buSzPts val="2000"/>
            </a:pPr>
            <a:r>
              <a:rPr lang="en-GH" sz="2400" b="1" dirty="0">
                <a:solidFill>
                  <a:srgbClr val="0070C0"/>
                </a:solidFill>
                <a:latin typeface="Calibri" panose="020F0502020204030204" pitchFamily="34" charset="0"/>
                <a:ea typeface="Source Sans Pro"/>
                <a:cs typeface="Calibri" panose="020F0502020204030204" pitchFamily="34" charset="0"/>
              </a:rPr>
              <a:t>Numbers</a:t>
            </a:r>
            <a:endParaRPr lang="en-US" sz="2400" b="1" dirty="0">
              <a:solidFill>
                <a:srgbClr val="0070C0"/>
              </a:solidFill>
              <a:latin typeface="Calibri" panose="020F0502020204030204" pitchFamily="34" charset="0"/>
              <a:ea typeface="Source Sans Pro"/>
              <a:cs typeface="Calibri" panose="020F0502020204030204" pitchFamily="34" charset="0"/>
            </a:endParaRPr>
          </a:p>
          <a:p>
            <a:pPr marL="101600" lvl="0">
              <a:buClr>
                <a:srgbClr val="0DB7C4"/>
              </a:buClr>
              <a:buSzPts val="2000"/>
            </a:pPr>
            <a:r>
              <a:rPr lang="en-GB" sz="2100" dirty="0">
                <a:solidFill>
                  <a:srgbClr val="0070C0"/>
                </a:solidFill>
                <a:latin typeface="Calibri" panose="020F0502020204030204" pitchFamily="34" charset="0"/>
                <a:cs typeface="Calibri" panose="020F0502020204030204" pitchFamily="34" charset="0"/>
              </a:rPr>
              <a:t>Variables can also store numbers</a:t>
            </a:r>
          </a:p>
          <a:p>
            <a:pPr marL="101600" lvl="0">
              <a:buClr>
                <a:srgbClr val="0DB7C4"/>
              </a:buClr>
              <a:buSzPts val="2000"/>
            </a:pPr>
            <a:endParaRPr lang="en-US" sz="1600" i="1" u="sng" dirty="0">
              <a:solidFill>
                <a:srgbClr val="415665"/>
              </a:solidFill>
              <a:latin typeface="Open Sans" panose="020B0606030504020204" pitchFamily="34" charset="0"/>
              <a:ea typeface="Open Sans" panose="020B0606030504020204" pitchFamily="34" charset="0"/>
              <a:cs typeface="Open Sans" panose="020B0606030504020204" pitchFamily="34" charset="0"/>
              <a:sym typeface="Source Sans Pro"/>
            </a:endParaRPr>
          </a:p>
          <a:p>
            <a:pPr marL="101600" lvl="0">
              <a:buClr>
                <a:srgbClr val="0DB7C4"/>
              </a:buClr>
              <a:buSzPts val="2000"/>
            </a:pPr>
            <a:r>
              <a:rPr lang="en-GH" sz="1600" i="1" u="sng" dirty="0">
                <a:solidFill>
                  <a:srgbClr val="415665"/>
                </a:solidFill>
                <a:latin typeface="Open Sans" panose="020B0606030504020204" pitchFamily="34" charset="0"/>
                <a:ea typeface="Open Sans" panose="020B0606030504020204" pitchFamily="34" charset="0"/>
                <a:cs typeface="Open Sans" panose="020B0606030504020204" pitchFamily="34" charset="0"/>
                <a:sym typeface="Source Sans Pro"/>
              </a:rPr>
              <a:t>Example</a:t>
            </a:r>
            <a:endParaRPr lang="en-US" sz="1600" i="1" u="sng" dirty="0">
              <a:solidFill>
                <a:srgbClr val="415665"/>
              </a:solidFill>
              <a:latin typeface="Open Sans" panose="020B0606030504020204" pitchFamily="34" charset="0"/>
              <a:ea typeface="Open Sans" panose="020B0606030504020204" pitchFamily="34" charset="0"/>
              <a:cs typeface="Open Sans" panose="020B0606030504020204" pitchFamily="34" charset="0"/>
              <a:sym typeface="Source Sans Pro"/>
            </a:endParaRPr>
          </a:p>
          <a:p>
            <a:pPr lvl="0"/>
            <a:r>
              <a:rPr lang="en-GB" dirty="0">
                <a:solidFill>
                  <a:srgbClr val="D81B60"/>
                </a:solidFill>
                <a:latin typeface="Calibri" panose="020F0502020204030204" pitchFamily="34" charset="0"/>
                <a:cs typeface="Calibri" panose="020F0502020204030204" pitchFamily="34" charset="0"/>
              </a:rPr>
              <a:t>  </a:t>
            </a:r>
            <a:r>
              <a:rPr lang="en-GB" sz="1200" dirty="0">
                <a:solidFill>
                  <a:srgbClr val="D81B60"/>
                </a:solidFill>
                <a:latin typeface="Menlo" panose="020B0609030804020204"/>
                <a:cs typeface="Calibri" panose="020F0502020204030204" pitchFamily="34" charset="0"/>
              </a:rPr>
              <a:t>// Store a number in a variable.</a:t>
            </a:r>
            <a:br>
              <a:rPr lang="en-GB" sz="1200" dirty="0">
                <a:solidFill>
                  <a:srgbClr val="37474F"/>
                </a:solidFill>
                <a:latin typeface="Menlo" panose="020B0609030804020204"/>
                <a:cs typeface="Calibri" panose="020F0502020204030204" pitchFamily="34" charset="0"/>
              </a:rPr>
            </a:br>
            <a:r>
              <a:rPr lang="en-GB" sz="1200" dirty="0">
                <a:solidFill>
                  <a:srgbClr val="37474F"/>
                </a:solidFill>
                <a:latin typeface="Menlo" panose="020B0609030804020204"/>
                <a:cs typeface="Calibri" panose="020F0502020204030204" pitchFamily="34" charset="0"/>
              </a:rPr>
              <a:t> </a:t>
            </a:r>
            <a:r>
              <a:rPr lang="en-GB" sz="1200" dirty="0" err="1">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men = </a:t>
            </a:r>
            <a:r>
              <a:rPr lang="en-GB" sz="1200" dirty="0">
                <a:solidFill>
                  <a:srgbClr val="C53929"/>
                </a:solidFill>
                <a:latin typeface="Menlo" panose="020B0609030804020204"/>
                <a:cs typeface="Calibri" panose="020F0502020204030204" pitchFamily="34" charset="0"/>
              </a:rPr>
              <a:t>42</a:t>
            </a:r>
            <a:r>
              <a:rPr lang="en-GB" sz="1200" dirty="0">
                <a:solidFill>
                  <a:srgbClr val="37474F"/>
                </a:solidFill>
                <a:latin typeface="Menlo" panose="020B0609030804020204"/>
                <a:cs typeface="Calibri" panose="020F0502020204030204" pitchFamily="34" charset="0"/>
              </a:rPr>
              <a:t>;</a:t>
            </a:r>
          </a:p>
          <a:p>
            <a:pPr lvl="0"/>
            <a:r>
              <a:rPr lang="en-GB" sz="1200" dirty="0">
                <a:solidFill>
                  <a:srgbClr val="3B78E7"/>
                </a:solidFill>
                <a:latin typeface="Menlo" panose="020B0609030804020204"/>
                <a:cs typeface="Calibri" panose="020F0502020204030204" pitchFamily="34" charset="0"/>
              </a:rPr>
              <a:t> </a:t>
            </a:r>
            <a:r>
              <a:rPr lang="en-GB" sz="1200" dirty="0" err="1">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women = </a:t>
            </a:r>
            <a:r>
              <a:rPr lang="en-GB" sz="1200" dirty="0">
                <a:solidFill>
                  <a:srgbClr val="C53929"/>
                </a:solidFill>
                <a:latin typeface="Menlo" panose="020B0609030804020204"/>
                <a:cs typeface="Calibri" panose="020F0502020204030204" pitchFamily="34" charset="0"/>
              </a:rPr>
              <a:t>20</a:t>
            </a:r>
            <a:r>
              <a:rPr lang="en-GB" sz="1200" dirty="0">
                <a:solidFill>
                  <a:srgbClr val="37474F"/>
                </a:solidFill>
                <a:latin typeface="Menlo" panose="020B0609030804020204"/>
                <a:cs typeface="Calibri" panose="020F0502020204030204" pitchFamily="34" charset="0"/>
              </a:rPr>
              <a:t>;</a:t>
            </a:r>
          </a:p>
          <a:p>
            <a:pPr lvl="0"/>
            <a:r>
              <a:rPr lang="en-GB" sz="1200" dirty="0">
                <a:solidFill>
                  <a:srgbClr val="3B78E7"/>
                </a:solidFill>
                <a:latin typeface="Menlo" panose="020B0609030804020204"/>
                <a:cs typeface="Calibri" panose="020F0502020204030204" pitchFamily="34" charset="0"/>
              </a:rPr>
              <a:t> </a:t>
            </a:r>
            <a:r>
              <a:rPr lang="en-GB" sz="1200" dirty="0" err="1">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total = men + women;</a:t>
            </a:r>
          </a:p>
          <a:p>
            <a:br>
              <a:rPr lang="en-GB" sz="1600" dirty="0">
                <a:solidFill>
                  <a:srgbClr val="37474F"/>
                </a:solidFill>
                <a:latin typeface="Times New Roman" panose="02020603050405020304" pitchFamily="18" charset="0"/>
                <a:cs typeface="Times New Roman" panose="02020603050405020304" pitchFamily="18" charset="0"/>
              </a:rPr>
            </a:br>
            <a:r>
              <a:rPr lang="en-GB" sz="1600" dirty="0">
                <a:solidFill>
                  <a:srgbClr val="37474F"/>
                </a:solidFill>
                <a:latin typeface="Times New Roman" panose="02020603050405020304" pitchFamily="18" charset="0"/>
                <a:cs typeface="Times New Roman" panose="02020603050405020304" pitchFamily="18" charset="0"/>
              </a:rPr>
              <a:t> </a:t>
            </a:r>
            <a:r>
              <a:rPr lang="en-GB" sz="1200" dirty="0">
                <a:solidFill>
                  <a:srgbClr val="3B78E7"/>
                </a:solidFill>
                <a:latin typeface="Menlo" panose="020B0609030804020204"/>
                <a:cs typeface="Calibri" panose="020F0502020204030204" pitchFamily="34" charset="0"/>
              </a:rPr>
              <a:t>print</a:t>
            </a:r>
            <a:r>
              <a:rPr lang="en-GB" sz="1200" dirty="0">
                <a:solidFill>
                  <a:srgbClr val="37474F"/>
                </a:solidFill>
                <a:latin typeface="Menlo" panose="020B0609030804020204"/>
                <a:cs typeface="Calibri" panose="020F0502020204030204" pitchFamily="34" charset="0"/>
              </a:rPr>
              <a:t>(</a:t>
            </a:r>
            <a:r>
              <a:rPr lang="en-GB" sz="1200" dirty="0">
                <a:solidFill>
                  <a:srgbClr val="0D904F"/>
                </a:solidFill>
                <a:latin typeface="Menlo" panose="020B0609030804020204"/>
                <a:cs typeface="Calibri" panose="020F0502020204030204" pitchFamily="34" charset="0"/>
              </a:rPr>
              <a:t>‘Total men is:'</a:t>
            </a:r>
            <a:r>
              <a:rPr lang="en-GB" sz="1200" dirty="0">
                <a:solidFill>
                  <a:srgbClr val="37474F"/>
                </a:solidFill>
                <a:latin typeface="Menlo" panose="020B0609030804020204"/>
                <a:cs typeface="Calibri" panose="020F0502020204030204" pitchFamily="34" charset="0"/>
              </a:rPr>
              <a:t>, men);</a:t>
            </a:r>
          </a:p>
          <a:p>
            <a:r>
              <a:rPr lang="en-GB" sz="1200" dirty="0">
                <a:solidFill>
                  <a:srgbClr val="3B78E7"/>
                </a:solidFill>
                <a:latin typeface="Menlo" panose="020B0609030804020204"/>
                <a:cs typeface="Calibri" panose="020F0502020204030204" pitchFamily="34" charset="0"/>
              </a:rPr>
              <a:t> print</a:t>
            </a:r>
            <a:r>
              <a:rPr lang="en-GB" sz="1200" dirty="0">
                <a:solidFill>
                  <a:srgbClr val="37474F"/>
                </a:solidFill>
                <a:latin typeface="Menlo" panose="020B0609030804020204"/>
                <a:cs typeface="Calibri" panose="020F0502020204030204" pitchFamily="34" charset="0"/>
              </a:rPr>
              <a:t>(</a:t>
            </a:r>
            <a:r>
              <a:rPr lang="en-GB" sz="1200" dirty="0">
                <a:solidFill>
                  <a:srgbClr val="0D904F"/>
                </a:solidFill>
                <a:latin typeface="Menlo" panose="020B0609030804020204"/>
                <a:cs typeface="Calibri" panose="020F0502020204030204" pitchFamily="34" charset="0"/>
              </a:rPr>
              <a:t>‘Total women is:'</a:t>
            </a:r>
            <a:r>
              <a:rPr lang="en-GB" sz="1200" dirty="0">
                <a:solidFill>
                  <a:srgbClr val="37474F"/>
                </a:solidFill>
                <a:latin typeface="Menlo" panose="020B0609030804020204"/>
                <a:cs typeface="Calibri" panose="020F0502020204030204" pitchFamily="34" charset="0"/>
              </a:rPr>
              <a:t>, women);</a:t>
            </a:r>
          </a:p>
          <a:p>
            <a:r>
              <a:rPr lang="en-GB" sz="1200" dirty="0">
                <a:solidFill>
                  <a:srgbClr val="3B78E7"/>
                </a:solidFill>
                <a:latin typeface="Menlo" panose="020B0609030804020204"/>
                <a:cs typeface="Calibri" panose="020F0502020204030204" pitchFamily="34" charset="0"/>
              </a:rPr>
              <a:t> print</a:t>
            </a:r>
            <a:r>
              <a:rPr lang="en-GB" sz="1200" dirty="0">
                <a:solidFill>
                  <a:srgbClr val="37474F"/>
                </a:solidFill>
                <a:latin typeface="Menlo" panose="020B0609030804020204"/>
                <a:cs typeface="Calibri" panose="020F0502020204030204" pitchFamily="34" charset="0"/>
              </a:rPr>
              <a:t>(</a:t>
            </a:r>
            <a:r>
              <a:rPr lang="en-GB" sz="1200" dirty="0">
                <a:solidFill>
                  <a:srgbClr val="0D904F"/>
                </a:solidFill>
                <a:latin typeface="Menlo" panose="020B0609030804020204"/>
                <a:cs typeface="Calibri" panose="020F0502020204030204" pitchFamily="34" charset="0"/>
              </a:rPr>
              <a:t>‘Sum of women and men answer is:'</a:t>
            </a:r>
            <a:r>
              <a:rPr lang="en-GB" sz="1200" dirty="0">
                <a:solidFill>
                  <a:srgbClr val="37474F"/>
                </a:solidFill>
                <a:latin typeface="Menlo" panose="020B0609030804020204"/>
                <a:cs typeface="Calibri" panose="020F0502020204030204" pitchFamily="34" charset="0"/>
              </a:rPr>
              <a:t>, total);</a:t>
            </a:r>
          </a:p>
        </p:txBody>
      </p:sp>
      <p:pic>
        <p:nvPicPr>
          <p:cNvPr id="3" name="Picture 2">
            <a:extLst>
              <a:ext uri="{FF2B5EF4-FFF2-40B4-BE49-F238E27FC236}">
                <a16:creationId xmlns:a16="http://schemas.microsoft.com/office/drawing/2014/main" id="{E3547B03-22DB-4F45-9E6C-DAB7D889F053}"/>
              </a:ext>
            </a:extLst>
          </p:cNvPr>
          <p:cNvPicPr>
            <a:picLocks noChangeAspect="1"/>
          </p:cNvPicPr>
          <p:nvPr/>
        </p:nvPicPr>
        <p:blipFill>
          <a:blip r:embed="rId2"/>
          <a:stretch>
            <a:fillRect/>
          </a:stretch>
        </p:blipFill>
        <p:spPr>
          <a:xfrm>
            <a:off x="4405808" y="511622"/>
            <a:ext cx="4465818" cy="2389053"/>
          </a:xfrm>
          <a:prstGeom prst="rect">
            <a:avLst/>
          </a:prstGeom>
        </p:spPr>
      </p:pic>
    </p:spTree>
    <p:extLst>
      <p:ext uri="{BB962C8B-B14F-4D97-AF65-F5344CB8AC3E}">
        <p14:creationId xmlns:p14="http://schemas.microsoft.com/office/powerpoint/2010/main" val="286708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86419B-24B3-6C45-8968-AEDDF79EC6C7}"/>
              </a:ext>
            </a:extLst>
          </p:cNvPr>
          <p:cNvSpPr/>
          <p:nvPr/>
        </p:nvSpPr>
        <p:spPr>
          <a:xfrm>
            <a:off x="210135" y="76628"/>
            <a:ext cx="8487350" cy="4508927"/>
          </a:xfrm>
          <a:prstGeom prst="rect">
            <a:avLst/>
          </a:prstGeom>
        </p:spPr>
        <p:txBody>
          <a:bodyPr wrap="square">
            <a:spAutoFit/>
          </a:bodyPr>
          <a:lstStyle/>
          <a:p>
            <a:pPr marL="101600">
              <a:spcBef>
                <a:spcPts val="600"/>
              </a:spcBef>
              <a:spcAft>
                <a:spcPts val="600"/>
              </a:spcAft>
              <a:buClr>
                <a:schemeClr val="dk2"/>
              </a:buClr>
              <a:buSzPts val="2000"/>
            </a:pPr>
            <a:r>
              <a:rPr lang="en-GB" sz="2400" b="1" dirty="0">
                <a:solidFill>
                  <a:srgbClr val="0070C0"/>
                </a:solidFill>
                <a:latin typeface="Calibri" panose="020F0502020204030204" pitchFamily="34" charset="0"/>
                <a:ea typeface="Source Sans Pro"/>
                <a:cs typeface="Calibri" panose="020F0502020204030204" pitchFamily="34" charset="0"/>
              </a:rPr>
              <a:t>Number(GEE)</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Use </a:t>
            </a:r>
            <a:r>
              <a:rPr lang="en-GB" sz="2100" dirty="0" err="1">
                <a:solidFill>
                  <a:srgbClr val="0070C0"/>
                </a:solidFill>
                <a:latin typeface="Calibri" panose="020F0502020204030204" pitchFamily="34" charset="0"/>
                <a:ea typeface="Source Sans Pro"/>
                <a:cs typeface="Calibri" panose="020F0502020204030204" pitchFamily="34" charset="0"/>
              </a:rPr>
              <a:t>ee.Number</a:t>
            </a:r>
            <a:r>
              <a:rPr lang="en-GB" sz="2100" dirty="0">
                <a:solidFill>
                  <a:srgbClr val="0070C0"/>
                </a:solidFill>
                <a:latin typeface="Calibri" panose="020F0502020204030204" pitchFamily="34" charset="0"/>
                <a:ea typeface="Source Sans Pro"/>
                <a:cs typeface="Calibri" panose="020F0502020204030204" pitchFamily="34" charset="0"/>
              </a:rPr>
              <a:t>() to create number objects on the server</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Use the </a:t>
            </a:r>
            <a:r>
              <a:rPr lang="en-GB" sz="2100" dirty="0" err="1">
                <a:solidFill>
                  <a:srgbClr val="0070C0"/>
                </a:solidFill>
                <a:latin typeface="Calibri" panose="020F0502020204030204" pitchFamily="34" charset="0"/>
                <a:ea typeface="Source Sans Pro"/>
                <a:cs typeface="Calibri" panose="020F0502020204030204" pitchFamily="34" charset="0"/>
              </a:rPr>
              <a:t>Math.E</a:t>
            </a:r>
            <a:r>
              <a:rPr lang="en-GB" sz="2100" dirty="0">
                <a:solidFill>
                  <a:srgbClr val="0070C0"/>
                </a:solidFill>
                <a:latin typeface="Calibri" panose="020F0502020204030204" pitchFamily="34" charset="0"/>
                <a:ea typeface="Source Sans Pro"/>
                <a:cs typeface="Calibri" panose="020F0502020204030204" pitchFamily="34" charset="0"/>
              </a:rPr>
              <a:t> JavaScript method to create a constant value on the server</a:t>
            </a:r>
          </a:p>
          <a:p>
            <a:br>
              <a:rPr lang="en-GB" dirty="0">
                <a:latin typeface="Times New Roman" panose="02020603050405020304" pitchFamily="18" charset="0"/>
                <a:cs typeface="Times New Roman" panose="02020603050405020304" pitchFamily="18" charset="0"/>
              </a:rPr>
            </a:br>
            <a:r>
              <a:rPr lang="en-GB" dirty="0">
                <a:latin typeface="Times New Roman" panose="02020603050405020304" pitchFamily="18" charset="0"/>
                <a:cs typeface="Times New Roman" panose="02020603050405020304" pitchFamily="18" charset="0"/>
              </a:rPr>
              <a:t>	</a:t>
            </a:r>
            <a:r>
              <a:rPr lang="en-GB" dirty="0">
                <a:solidFill>
                  <a:srgbClr val="D81B60"/>
                </a:solidFill>
                <a:latin typeface="Menlo" panose="020B0609030804020204"/>
                <a:cs typeface="Calibri" panose="020F0502020204030204" pitchFamily="34" charset="0"/>
              </a:rPr>
              <a:t>// Define a number that exists on the server.</a:t>
            </a:r>
            <a:br>
              <a:rPr lang="en-GB" dirty="0">
                <a:solidFill>
                  <a:srgbClr val="37474F"/>
                </a:solidFill>
                <a:latin typeface="Menlo" panose="020B0609030804020204"/>
                <a:cs typeface="Calibri" panose="020F0502020204030204" pitchFamily="34" charset="0"/>
              </a:rPr>
            </a:br>
            <a:r>
              <a:rPr lang="en-GB" dirty="0">
                <a:solidFill>
                  <a:srgbClr val="37474F"/>
                </a:solidFill>
                <a:latin typeface="Menlo" panose="020B0609030804020204"/>
                <a:cs typeface="Calibri" panose="020F0502020204030204" pitchFamily="34" charset="0"/>
              </a:rPr>
              <a:t>	</a:t>
            </a:r>
            <a:r>
              <a:rPr lang="en-GB" dirty="0" err="1">
                <a:solidFill>
                  <a:srgbClr val="3B78E7"/>
                </a:solidFill>
                <a:latin typeface="Menlo" panose="020B0609030804020204"/>
                <a:cs typeface="Calibri" panose="020F0502020204030204" pitchFamily="34" charset="0"/>
              </a:rPr>
              <a:t>var</a:t>
            </a:r>
            <a:r>
              <a:rPr lang="en-GB" dirty="0">
                <a:solidFill>
                  <a:srgbClr val="37474F"/>
                </a:solidFill>
                <a:latin typeface="Menlo" panose="020B0609030804020204"/>
                <a:cs typeface="Calibri" panose="020F0502020204030204" pitchFamily="34" charset="0"/>
              </a:rPr>
              <a:t> </a:t>
            </a:r>
            <a:r>
              <a:rPr lang="en-GB" dirty="0" err="1">
                <a:solidFill>
                  <a:srgbClr val="37474F"/>
                </a:solidFill>
                <a:latin typeface="Menlo" panose="020B0609030804020204"/>
                <a:cs typeface="Calibri" panose="020F0502020204030204" pitchFamily="34" charset="0"/>
              </a:rPr>
              <a:t>serverNumber</a:t>
            </a:r>
            <a:r>
              <a:rPr lang="en-GB" dirty="0">
                <a:solidFill>
                  <a:srgbClr val="37474F"/>
                </a:solidFill>
                <a:latin typeface="Menlo" panose="020B0609030804020204"/>
                <a:cs typeface="Calibri" panose="020F0502020204030204" pitchFamily="34" charset="0"/>
              </a:rPr>
              <a:t> = </a:t>
            </a:r>
            <a:r>
              <a:rPr lang="en-GB" dirty="0" err="1">
                <a:solidFill>
                  <a:srgbClr val="37474F"/>
                </a:solidFill>
                <a:latin typeface="Menlo" panose="020B0609030804020204"/>
                <a:cs typeface="Calibri" panose="020F0502020204030204" pitchFamily="34" charset="0"/>
              </a:rPr>
              <a:t>ee.</a:t>
            </a:r>
            <a:r>
              <a:rPr lang="en-GB" dirty="0" err="1">
                <a:solidFill>
                  <a:srgbClr val="9C27B0"/>
                </a:solidFill>
                <a:latin typeface="Menlo" panose="020B0609030804020204"/>
                <a:cs typeface="Calibri" panose="020F0502020204030204" pitchFamily="34" charset="0"/>
              </a:rPr>
              <a:t>Number</a:t>
            </a:r>
            <a:r>
              <a:rPr lang="en-GB" dirty="0">
                <a:solidFill>
                  <a:srgbClr val="37474F"/>
                </a:solidFill>
                <a:latin typeface="Menlo" panose="020B0609030804020204"/>
                <a:cs typeface="Calibri" panose="020F0502020204030204" pitchFamily="34" charset="0"/>
              </a:rPr>
              <a:t>(</a:t>
            </a:r>
            <a:r>
              <a:rPr lang="en-GB" dirty="0" err="1">
                <a:solidFill>
                  <a:srgbClr val="9C27B0"/>
                </a:solidFill>
                <a:latin typeface="Menlo" panose="020B0609030804020204"/>
                <a:cs typeface="Calibri" panose="020F0502020204030204" pitchFamily="34" charset="0"/>
              </a:rPr>
              <a:t>Math</a:t>
            </a:r>
            <a:r>
              <a:rPr lang="en-GB" dirty="0" err="1">
                <a:solidFill>
                  <a:srgbClr val="37474F"/>
                </a:solidFill>
                <a:latin typeface="Menlo" panose="020B0609030804020204"/>
                <a:cs typeface="Calibri" panose="020F0502020204030204" pitchFamily="34" charset="0"/>
              </a:rPr>
              <a:t>.E</a:t>
            </a:r>
            <a:r>
              <a:rPr lang="en-GB" dirty="0">
                <a:solidFill>
                  <a:srgbClr val="37474F"/>
                </a:solidFill>
                <a:latin typeface="Menlo" panose="020B0609030804020204"/>
                <a:cs typeface="Calibri" panose="020F0502020204030204" pitchFamily="34" charset="0"/>
              </a:rPr>
              <a:t>);</a:t>
            </a:r>
            <a:br>
              <a:rPr lang="en-GB" dirty="0">
                <a:solidFill>
                  <a:srgbClr val="37474F"/>
                </a:solidFill>
                <a:latin typeface="Menlo" panose="020B0609030804020204"/>
                <a:cs typeface="Calibri" panose="020F0502020204030204" pitchFamily="34" charset="0"/>
              </a:rPr>
            </a:br>
            <a:r>
              <a:rPr lang="en-GB" dirty="0">
                <a:solidFill>
                  <a:srgbClr val="37474F"/>
                </a:solidFill>
                <a:latin typeface="Menlo" panose="020B0609030804020204"/>
                <a:cs typeface="Calibri" panose="020F0502020204030204" pitchFamily="34" charset="0"/>
              </a:rPr>
              <a:t>	</a:t>
            </a:r>
            <a:r>
              <a:rPr lang="en-GB" dirty="0">
                <a:solidFill>
                  <a:srgbClr val="3B78E7"/>
                </a:solidFill>
                <a:latin typeface="Menlo" panose="020B0609030804020204"/>
                <a:cs typeface="Calibri" panose="020F0502020204030204" pitchFamily="34" charset="0"/>
              </a:rPr>
              <a:t>print</a:t>
            </a:r>
            <a:r>
              <a:rPr lang="en-GB" dirty="0">
                <a:solidFill>
                  <a:srgbClr val="37474F"/>
                </a:solidFill>
                <a:latin typeface="Menlo" panose="020B0609030804020204"/>
                <a:cs typeface="Calibri" panose="020F0502020204030204" pitchFamily="34" charset="0"/>
              </a:rPr>
              <a:t>(</a:t>
            </a:r>
            <a:r>
              <a:rPr lang="en-GB" dirty="0">
                <a:solidFill>
                  <a:srgbClr val="0D904F"/>
                </a:solidFill>
                <a:latin typeface="Menlo" panose="020B0609030804020204"/>
                <a:cs typeface="Calibri" panose="020F0502020204030204" pitchFamily="34" charset="0"/>
              </a:rPr>
              <a:t>'e='</a:t>
            </a:r>
            <a:r>
              <a:rPr lang="en-GB" dirty="0">
                <a:solidFill>
                  <a:srgbClr val="37474F"/>
                </a:solidFill>
                <a:latin typeface="Menlo" panose="020B0609030804020204"/>
                <a:cs typeface="Calibri" panose="020F0502020204030204" pitchFamily="34" charset="0"/>
              </a:rPr>
              <a:t>, </a:t>
            </a:r>
            <a:r>
              <a:rPr lang="en-GB" dirty="0" err="1">
                <a:solidFill>
                  <a:srgbClr val="37474F"/>
                </a:solidFill>
                <a:latin typeface="Menlo" panose="020B0609030804020204"/>
                <a:cs typeface="Calibri" panose="020F0502020204030204" pitchFamily="34" charset="0"/>
              </a:rPr>
              <a:t>serverNumber</a:t>
            </a:r>
            <a:r>
              <a:rPr lang="en-GB" dirty="0">
                <a:solidFill>
                  <a:srgbClr val="37474F"/>
                </a:solidFill>
                <a:latin typeface="Menlo" panose="020B0609030804020204"/>
                <a:cs typeface="Calibri" panose="020F0502020204030204" pitchFamily="34" charset="0"/>
              </a:rPr>
              <a:t>);</a:t>
            </a:r>
          </a:p>
          <a:p>
            <a:endParaRPr lang="en-GB" dirty="0">
              <a:latin typeface="Times New Roman" panose="02020603050405020304" pitchFamily="18" charset="0"/>
              <a:cs typeface="Times New Roman" panose="02020603050405020304" pitchFamily="18" charset="0"/>
            </a:endParaRPr>
          </a:p>
          <a:p>
            <a:pPr marL="457200" lvl="5" indent="-355600">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The </a:t>
            </a:r>
            <a:r>
              <a:rPr lang="en-GB" sz="2100" dirty="0" err="1">
                <a:solidFill>
                  <a:srgbClr val="0070C0"/>
                </a:solidFill>
                <a:latin typeface="Calibri" panose="020F0502020204030204" pitchFamily="34" charset="0"/>
                <a:ea typeface="Source Sans Pro"/>
                <a:cs typeface="Calibri" panose="020F0502020204030204" pitchFamily="34" charset="0"/>
              </a:rPr>
              <a:t>ee.String</a:t>
            </a:r>
            <a:r>
              <a:rPr lang="en-GB" sz="2100" dirty="0">
                <a:solidFill>
                  <a:srgbClr val="0070C0"/>
                </a:solidFill>
                <a:latin typeface="Calibri" panose="020F0502020204030204" pitchFamily="34" charset="0"/>
                <a:ea typeface="Source Sans Pro"/>
                <a:cs typeface="Calibri" panose="020F0502020204030204" pitchFamily="34" charset="0"/>
              </a:rPr>
              <a:t>() and </a:t>
            </a:r>
            <a:r>
              <a:rPr lang="en-GB" sz="2100" dirty="0" err="1">
                <a:solidFill>
                  <a:srgbClr val="0070C0"/>
                </a:solidFill>
                <a:latin typeface="Calibri" panose="020F0502020204030204" pitchFamily="34" charset="0"/>
                <a:ea typeface="Source Sans Pro"/>
                <a:cs typeface="Calibri" panose="020F0502020204030204" pitchFamily="34" charset="0"/>
              </a:rPr>
              <a:t>ee.Number</a:t>
            </a:r>
            <a:r>
              <a:rPr lang="en-GB" sz="2100" dirty="0">
                <a:solidFill>
                  <a:srgbClr val="0070C0"/>
                </a:solidFill>
                <a:latin typeface="Calibri" panose="020F0502020204030204" pitchFamily="34" charset="0"/>
                <a:ea typeface="Source Sans Pro"/>
                <a:cs typeface="Calibri" panose="020F0502020204030204" pitchFamily="34" charset="0"/>
              </a:rPr>
              <a:t>() methods are constructors</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A constructor takes its argument (and possibly other parameters), puts it in a container, and returns the container and its contents as an Earth Engine object that can be manipulated in a code. </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Any constructor starting with </a:t>
            </a:r>
            <a:r>
              <a:rPr lang="en-GB" sz="2100" dirty="0" err="1">
                <a:solidFill>
                  <a:srgbClr val="0070C0"/>
                </a:solidFill>
                <a:latin typeface="Calibri" panose="020F0502020204030204" pitchFamily="34" charset="0"/>
                <a:ea typeface="Source Sans Pro"/>
                <a:cs typeface="Calibri" panose="020F0502020204030204" pitchFamily="34" charset="0"/>
              </a:rPr>
              <a:t>ee</a:t>
            </a:r>
            <a:r>
              <a:rPr lang="en-GB" sz="2100" dirty="0">
                <a:solidFill>
                  <a:srgbClr val="0070C0"/>
                </a:solidFill>
                <a:latin typeface="Calibri" panose="020F0502020204030204" pitchFamily="34" charset="0"/>
                <a:ea typeface="Source Sans Pro"/>
                <a:cs typeface="Calibri" panose="020F0502020204030204" pitchFamily="34" charset="0"/>
              </a:rPr>
              <a:t> returns an Earth Engine object.</a:t>
            </a:r>
            <a:endParaRPr lang="en-GH"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1165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A15CEFC-4434-E444-92F0-1885D2180C28}"/>
              </a:ext>
            </a:extLst>
          </p:cNvPr>
          <p:cNvSpPr/>
          <p:nvPr/>
        </p:nvSpPr>
        <p:spPr>
          <a:xfrm>
            <a:off x="422741" y="345658"/>
            <a:ext cx="8493071" cy="3893374"/>
          </a:xfrm>
          <a:prstGeom prst="rect">
            <a:avLst/>
          </a:prstGeom>
        </p:spPr>
        <p:txBody>
          <a:bodyPr wrap="square">
            <a:spAutoFit/>
          </a:bodyPr>
          <a:lstStyle/>
          <a:p>
            <a:pPr marL="101600">
              <a:spcBef>
                <a:spcPts val="600"/>
              </a:spcBef>
              <a:spcAft>
                <a:spcPts val="600"/>
              </a:spcAft>
              <a:buClr>
                <a:schemeClr val="dk2"/>
              </a:buClr>
              <a:buSzPts val="2000"/>
            </a:pPr>
            <a:r>
              <a:rPr lang="en-GB" sz="2400" b="1" dirty="0">
                <a:solidFill>
                  <a:srgbClr val="0070C0"/>
                </a:solidFill>
                <a:latin typeface="Calibri" panose="020F0502020204030204" pitchFamily="34" charset="0"/>
                <a:ea typeface="Source Sans Pro"/>
                <a:cs typeface="Calibri" panose="020F0502020204030204" pitchFamily="34" charset="0"/>
              </a:rPr>
              <a:t>List</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A list is defined with square brackets []</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List of numbers, for example:</a:t>
            </a:r>
          </a:p>
          <a:p>
            <a:br>
              <a:rPr lang="en-GB" dirty="0"/>
            </a:br>
            <a:r>
              <a:rPr lang="en-GB" dirty="0"/>
              <a:t>	</a:t>
            </a:r>
            <a:r>
              <a:rPr lang="en-GB" dirty="0">
                <a:solidFill>
                  <a:srgbClr val="D81B60"/>
                </a:solidFill>
                <a:latin typeface="Menlo" panose="020B0609030804020204"/>
                <a:ea typeface="Source Sans Pro"/>
                <a:cs typeface="Calibri" panose="020F0502020204030204" pitchFamily="34" charset="0"/>
              </a:rPr>
              <a:t>// Use square brackets [] to make a list</a:t>
            </a:r>
            <a:r>
              <a:rPr lang="en-GB" dirty="0">
                <a:solidFill>
                  <a:srgbClr val="D81B60"/>
                </a:solidFill>
                <a:latin typeface="Menlo" panose="020B0609030804020204"/>
                <a:cs typeface="Calibri" panose="020F0502020204030204" pitchFamily="34" charset="0"/>
              </a:rPr>
              <a:t>.</a:t>
            </a:r>
            <a:br>
              <a:rPr lang="en-GB" dirty="0">
                <a:solidFill>
                  <a:srgbClr val="D81B60"/>
                </a:solidFill>
                <a:latin typeface="Menlo" panose="020B0609030804020204"/>
                <a:cs typeface="Calibri" panose="020F0502020204030204" pitchFamily="34" charset="0"/>
              </a:rPr>
            </a:br>
            <a:r>
              <a:rPr lang="en-GB" dirty="0">
                <a:solidFill>
                  <a:srgbClr val="D81B60"/>
                </a:solidFill>
                <a:latin typeface="Menlo" panose="020B0609030804020204"/>
                <a:cs typeface="Calibri" panose="020F0502020204030204" pitchFamily="34" charset="0"/>
              </a:rPr>
              <a:t>	</a:t>
            </a:r>
            <a:r>
              <a:rPr lang="en-GB" dirty="0" err="1">
                <a:solidFill>
                  <a:srgbClr val="3B78E7"/>
                </a:solidFill>
                <a:latin typeface="Menlo" panose="020B0609030804020204"/>
                <a:cs typeface="Calibri" panose="020F0502020204030204" pitchFamily="34" charset="0"/>
              </a:rPr>
              <a:t>var</a:t>
            </a:r>
            <a:r>
              <a:rPr lang="en-GB" dirty="0">
                <a:solidFill>
                  <a:srgbClr val="37474F"/>
                </a:solidFill>
                <a:latin typeface="Menlo" panose="020B0609030804020204"/>
                <a:cs typeface="Calibri" panose="020F0502020204030204" pitchFamily="34" charset="0"/>
              </a:rPr>
              <a:t> </a:t>
            </a:r>
            <a:r>
              <a:rPr lang="en-GB" dirty="0" err="1">
                <a:solidFill>
                  <a:srgbClr val="37474F"/>
                </a:solidFill>
                <a:latin typeface="Menlo" panose="020B0609030804020204"/>
                <a:cs typeface="Calibri" panose="020F0502020204030204" pitchFamily="34" charset="0"/>
              </a:rPr>
              <a:t>listOfNumbers</a:t>
            </a:r>
            <a:r>
              <a:rPr lang="en-GB" dirty="0">
                <a:solidFill>
                  <a:srgbClr val="37474F"/>
                </a:solidFill>
                <a:latin typeface="Menlo" panose="020B0609030804020204"/>
                <a:cs typeface="Calibri" panose="020F0502020204030204" pitchFamily="34" charset="0"/>
              </a:rPr>
              <a:t> = [</a:t>
            </a:r>
            <a:r>
              <a:rPr lang="en-GB" dirty="0">
                <a:solidFill>
                  <a:srgbClr val="C53929"/>
                </a:solidFill>
                <a:latin typeface="Menlo" panose="020B0609030804020204"/>
                <a:cs typeface="Calibri" panose="020F0502020204030204" pitchFamily="34" charset="0"/>
              </a:rPr>
              <a:t>0</a:t>
            </a:r>
            <a:r>
              <a:rPr lang="en-GB" dirty="0">
                <a:solidFill>
                  <a:srgbClr val="37474F"/>
                </a:solidFill>
                <a:latin typeface="Menlo" panose="020B0609030804020204"/>
                <a:cs typeface="Calibri" panose="020F0502020204030204" pitchFamily="34" charset="0"/>
              </a:rPr>
              <a:t>, </a:t>
            </a:r>
            <a:r>
              <a:rPr lang="en-GB" dirty="0">
                <a:solidFill>
                  <a:srgbClr val="C53929"/>
                </a:solidFill>
                <a:latin typeface="Menlo" panose="020B0609030804020204"/>
                <a:cs typeface="Calibri" panose="020F0502020204030204" pitchFamily="34" charset="0"/>
              </a:rPr>
              <a:t>1</a:t>
            </a:r>
            <a:r>
              <a:rPr lang="en-GB" dirty="0">
                <a:solidFill>
                  <a:srgbClr val="37474F"/>
                </a:solidFill>
                <a:latin typeface="Menlo" panose="020B0609030804020204"/>
                <a:cs typeface="Calibri" panose="020F0502020204030204" pitchFamily="34" charset="0"/>
              </a:rPr>
              <a:t>, </a:t>
            </a:r>
            <a:r>
              <a:rPr lang="en-GB" dirty="0">
                <a:solidFill>
                  <a:srgbClr val="C53929"/>
                </a:solidFill>
                <a:latin typeface="Menlo" panose="020B0609030804020204"/>
                <a:cs typeface="Calibri" panose="020F0502020204030204" pitchFamily="34" charset="0"/>
              </a:rPr>
              <a:t>1</a:t>
            </a:r>
            <a:r>
              <a:rPr lang="en-GB" dirty="0">
                <a:solidFill>
                  <a:srgbClr val="37474F"/>
                </a:solidFill>
                <a:latin typeface="Menlo" panose="020B0609030804020204"/>
                <a:cs typeface="Calibri" panose="020F0502020204030204" pitchFamily="34" charset="0"/>
              </a:rPr>
              <a:t>, </a:t>
            </a:r>
            <a:r>
              <a:rPr lang="en-GB" dirty="0">
                <a:solidFill>
                  <a:srgbClr val="C53929"/>
                </a:solidFill>
                <a:latin typeface="Menlo" panose="020B0609030804020204"/>
                <a:cs typeface="Calibri" panose="020F0502020204030204" pitchFamily="34" charset="0"/>
              </a:rPr>
              <a:t>2</a:t>
            </a:r>
            <a:r>
              <a:rPr lang="en-GB" dirty="0">
                <a:solidFill>
                  <a:srgbClr val="37474F"/>
                </a:solidFill>
                <a:latin typeface="Menlo" panose="020B0609030804020204"/>
                <a:cs typeface="Calibri" panose="020F0502020204030204" pitchFamily="34" charset="0"/>
              </a:rPr>
              <a:t>, </a:t>
            </a:r>
            <a:r>
              <a:rPr lang="en-GB" dirty="0">
                <a:solidFill>
                  <a:srgbClr val="C53929"/>
                </a:solidFill>
                <a:latin typeface="Menlo" panose="020B0609030804020204"/>
                <a:cs typeface="Calibri" panose="020F0502020204030204" pitchFamily="34" charset="0"/>
              </a:rPr>
              <a:t>3</a:t>
            </a:r>
            <a:r>
              <a:rPr lang="en-GB" dirty="0">
                <a:solidFill>
                  <a:srgbClr val="37474F"/>
                </a:solidFill>
                <a:latin typeface="Menlo" panose="020B0609030804020204"/>
                <a:cs typeface="Calibri" panose="020F0502020204030204" pitchFamily="34" charset="0"/>
              </a:rPr>
              <a:t>, </a:t>
            </a:r>
            <a:r>
              <a:rPr lang="en-GB" dirty="0">
                <a:solidFill>
                  <a:srgbClr val="C53929"/>
                </a:solidFill>
                <a:latin typeface="Menlo" panose="020B0609030804020204"/>
                <a:cs typeface="Calibri" panose="020F0502020204030204" pitchFamily="34" charset="0"/>
              </a:rPr>
              <a:t>5</a:t>
            </a:r>
            <a:r>
              <a:rPr lang="en-GB" dirty="0">
                <a:solidFill>
                  <a:srgbClr val="37474F"/>
                </a:solidFill>
                <a:latin typeface="Menlo" panose="020B0609030804020204"/>
                <a:cs typeface="Calibri" panose="020F0502020204030204" pitchFamily="34" charset="0"/>
              </a:rPr>
              <a:t>];</a:t>
            </a:r>
            <a:br>
              <a:rPr lang="en-GB" dirty="0">
                <a:solidFill>
                  <a:srgbClr val="37474F"/>
                </a:solidFill>
                <a:latin typeface="Menlo" panose="020B0609030804020204"/>
                <a:cs typeface="Calibri" panose="020F0502020204030204" pitchFamily="34" charset="0"/>
              </a:rPr>
            </a:br>
            <a:r>
              <a:rPr lang="en-GB" dirty="0">
                <a:solidFill>
                  <a:srgbClr val="37474F"/>
                </a:solidFill>
                <a:latin typeface="Menlo" panose="020B0609030804020204"/>
                <a:cs typeface="Calibri" panose="020F0502020204030204" pitchFamily="34" charset="0"/>
              </a:rPr>
              <a:t>	</a:t>
            </a:r>
            <a:r>
              <a:rPr lang="en-GB" dirty="0">
                <a:solidFill>
                  <a:srgbClr val="3B78E7"/>
                </a:solidFill>
                <a:latin typeface="Menlo" panose="020B0609030804020204"/>
                <a:cs typeface="Calibri" panose="020F0502020204030204" pitchFamily="34" charset="0"/>
              </a:rPr>
              <a:t>print</a:t>
            </a:r>
            <a:r>
              <a:rPr lang="en-GB" dirty="0">
                <a:solidFill>
                  <a:srgbClr val="37474F"/>
                </a:solidFill>
                <a:latin typeface="Menlo" panose="020B0609030804020204"/>
                <a:cs typeface="Calibri" panose="020F0502020204030204" pitchFamily="34" charset="0"/>
              </a:rPr>
              <a:t>(</a:t>
            </a:r>
            <a:r>
              <a:rPr lang="en-GB" dirty="0">
                <a:solidFill>
                  <a:srgbClr val="0D904F"/>
                </a:solidFill>
                <a:latin typeface="Menlo" panose="020B0609030804020204"/>
                <a:cs typeface="Calibri" panose="020F0502020204030204" pitchFamily="34" charset="0"/>
              </a:rPr>
              <a:t>'List of numbers:'</a:t>
            </a:r>
            <a:r>
              <a:rPr lang="en-GB" dirty="0">
                <a:solidFill>
                  <a:srgbClr val="37474F"/>
                </a:solidFill>
                <a:latin typeface="Menlo" panose="020B0609030804020204"/>
                <a:cs typeface="Calibri" panose="020F0502020204030204" pitchFamily="34" charset="0"/>
              </a:rPr>
              <a:t>, </a:t>
            </a:r>
            <a:r>
              <a:rPr lang="en-GB" dirty="0" err="1">
                <a:solidFill>
                  <a:srgbClr val="37474F"/>
                </a:solidFill>
                <a:latin typeface="Menlo" panose="020B0609030804020204"/>
                <a:cs typeface="Calibri" panose="020F0502020204030204" pitchFamily="34" charset="0"/>
              </a:rPr>
              <a:t>listOfNumbers</a:t>
            </a:r>
            <a:r>
              <a:rPr lang="en-GB" dirty="0">
                <a:solidFill>
                  <a:srgbClr val="37474F"/>
                </a:solidFill>
                <a:latin typeface="Menlo" panose="020B0609030804020204"/>
                <a:cs typeface="Calibri" panose="020F0502020204030204" pitchFamily="34" charset="0"/>
              </a:rPr>
              <a:t>);</a:t>
            </a:r>
            <a:endParaRPr lang="en-GB" dirty="0">
              <a:latin typeface="Menlo" panose="020B0609030804020204"/>
              <a:cs typeface="Calibri" panose="020F0502020204030204" pitchFamily="34" charset="0"/>
            </a:endParaRP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Lists can also store strings or other objects</a:t>
            </a:r>
          </a:p>
          <a:p>
            <a:br>
              <a:rPr lang="en-GB" dirty="0"/>
            </a:br>
            <a:r>
              <a:rPr lang="en-GB" dirty="0"/>
              <a:t>	</a:t>
            </a:r>
            <a:r>
              <a:rPr lang="en-GB" dirty="0">
                <a:solidFill>
                  <a:srgbClr val="D81B60"/>
                </a:solidFill>
                <a:latin typeface="Menlo" panose="020B0609030804020204"/>
                <a:cs typeface="Calibri" panose="020F0502020204030204" pitchFamily="34" charset="0"/>
              </a:rPr>
              <a:t>// Make a list of strings.</a:t>
            </a:r>
            <a:br>
              <a:rPr lang="en-GB" dirty="0">
                <a:solidFill>
                  <a:srgbClr val="37474F"/>
                </a:solidFill>
                <a:latin typeface="Menlo" panose="020B0609030804020204"/>
                <a:cs typeface="Calibri" panose="020F0502020204030204" pitchFamily="34" charset="0"/>
              </a:rPr>
            </a:br>
            <a:r>
              <a:rPr lang="en-GB" dirty="0">
                <a:solidFill>
                  <a:srgbClr val="37474F"/>
                </a:solidFill>
                <a:latin typeface="Menlo" panose="020B0609030804020204"/>
                <a:cs typeface="Calibri" panose="020F0502020204030204" pitchFamily="34" charset="0"/>
              </a:rPr>
              <a:t>	</a:t>
            </a:r>
            <a:r>
              <a:rPr lang="en-GB" dirty="0" err="1">
                <a:solidFill>
                  <a:srgbClr val="3B78E7"/>
                </a:solidFill>
                <a:latin typeface="Menlo" panose="020B0609030804020204"/>
                <a:cs typeface="Calibri" panose="020F0502020204030204" pitchFamily="34" charset="0"/>
              </a:rPr>
              <a:t>var</a:t>
            </a:r>
            <a:r>
              <a:rPr lang="en-GB" dirty="0">
                <a:solidFill>
                  <a:srgbClr val="37474F"/>
                </a:solidFill>
                <a:latin typeface="Menlo" panose="020B0609030804020204"/>
                <a:cs typeface="Calibri" panose="020F0502020204030204" pitchFamily="34" charset="0"/>
              </a:rPr>
              <a:t> </a:t>
            </a:r>
            <a:r>
              <a:rPr lang="en-GB" dirty="0" err="1">
                <a:solidFill>
                  <a:srgbClr val="37474F"/>
                </a:solidFill>
                <a:latin typeface="Menlo" panose="020B0609030804020204"/>
                <a:cs typeface="Calibri" panose="020F0502020204030204" pitchFamily="34" charset="0"/>
              </a:rPr>
              <a:t>listOfStrings</a:t>
            </a:r>
            <a:r>
              <a:rPr lang="en-GB" dirty="0">
                <a:solidFill>
                  <a:srgbClr val="37474F"/>
                </a:solidFill>
                <a:latin typeface="Menlo" panose="020B0609030804020204"/>
                <a:cs typeface="Calibri" panose="020F0502020204030204" pitchFamily="34" charset="0"/>
              </a:rPr>
              <a:t> = [</a:t>
            </a:r>
            <a:r>
              <a:rPr lang="en-GB" dirty="0">
                <a:solidFill>
                  <a:srgbClr val="0D904F"/>
                </a:solidFill>
                <a:latin typeface="Menlo" panose="020B0609030804020204"/>
                <a:cs typeface="Calibri" panose="020F0502020204030204" pitchFamily="34" charset="0"/>
              </a:rPr>
              <a:t>'a'</a:t>
            </a:r>
            <a:r>
              <a:rPr lang="en-GB" dirty="0">
                <a:solidFill>
                  <a:srgbClr val="37474F"/>
                </a:solidFill>
                <a:latin typeface="Menlo" panose="020B0609030804020204"/>
                <a:cs typeface="Calibri" panose="020F0502020204030204" pitchFamily="34" charset="0"/>
              </a:rPr>
              <a:t>, </a:t>
            </a:r>
            <a:r>
              <a:rPr lang="en-GB" dirty="0">
                <a:solidFill>
                  <a:srgbClr val="0D904F"/>
                </a:solidFill>
                <a:latin typeface="Menlo" panose="020B0609030804020204"/>
                <a:cs typeface="Calibri" panose="020F0502020204030204" pitchFamily="34" charset="0"/>
              </a:rPr>
              <a:t>'b'</a:t>
            </a:r>
            <a:r>
              <a:rPr lang="en-GB" dirty="0">
                <a:solidFill>
                  <a:srgbClr val="37474F"/>
                </a:solidFill>
                <a:latin typeface="Menlo" panose="020B0609030804020204"/>
                <a:cs typeface="Calibri" panose="020F0502020204030204" pitchFamily="34" charset="0"/>
              </a:rPr>
              <a:t>, </a:t>
            </a:r>
            <a:r>
              <a:rPr lang="en-GB" dirty="0">
                <a:solidFill>
                  <a:srgbClr val="0D904F"/>
                </a:solidFill>
                <a:latin typeface="Menlo" panose="020B0609030804020204"/>
                <a:cs typeface="Calibri" panose="020F0502020204030204" pitchFamily="34" charset="0"/>
              </a:rPr>
              <a:t>'c'</a:t>
            </a:r>
            <a:r>
              <a:rPr lang="en-GB" dirty="0">
                <a:solidFill>
                  <a:srgbClr val="37474F"/>
                </a:solidFill>
                <a:latin typeface="Menlo" panose="020B0609030804020204"/>
                <a:cs typeface="Calibri" panose="020F0502020204030204" pitchFamily="34" charset="0"/>
              </a:rPr>
              <a:t>, </a:t>
            </a:r>
            <a:r>
              <a:rPr lang="en-GB" dirty="0">
                <a:solidFill>
                  <a:srgbClr val="0D904F"/>
                </a:solidFill>
                <a:latin typeface="Menlo" panose="020B0609030804020204"/>
                <a:cs typeface="Calibri" panose="020F0502020204030204" pitchFamily="34" charset="0"/>
              </a:rPr>
              <a:t>'d'</a:t>
            </a:r>
            <a:r>
              <a:rPr lang="en-GB" dirty="0">
                <a:solidFill>
                  <a:srgbClr val="37474F"/>
                </a:solidFill>
                <a:latin typeface="Menlo" panose="020B0609030804020204"/>
                <a:cs typeface="Calibri" panose="020F0502020204030204" pitchFamily="34" charset="0"/>
              </a:rPr>
              <a:t>];</a:t>
            </a:r>
            <a:br>
              <a:rPr lang="en-GB" dirty="0">
                <a:solidFill>
                  <a:srgbClr val="37474F"/>
                </a:solidFill>
                <a:latin typeface="Menlo" panose="020B0609030804020204"/>
                <a:cs typeface="Calibri" panose="020F0502020204030204" pitchFamily="34" charset="0"/>
              </a:rPr>
            </a:br>
            <a:r>
              <a:rPr lang="en-GB" dirty="0">
                <a:solidFill>
                  <a:srgbClr val="37474F"/>
                </a:solidFill>
                <a:latin typeface="Menlo" panose="020B0609030804020204"/>
                <a:cs typeface="Calibri" panose="020F0502020204030204" pitchFamily="34" charset="0"/>
              </a:rPr>
              <a:t>	</a:t>
            </a:r>
            <a:r>
              <a:rPr lang="en-GB" dirty="0">
                <a:solidFill>
                  <a:srgbClr val="3B78E7"/>
                </a:solidFill>
                <a:latin typeface="Menlo" panose="020B0609030804020204"/>
                <a:cs typeface="Calibri" panose="020F0502020204030204" pitchFamily="34" charset="0"/>
              </a:rPr>
              <a:t>print</a:t>
            </a:r>
            <a:r>
              <a:rPr lang="en-GB" dirty="0">
                <a:solidFill>
                  <a:srgbClr val="37474F"/>
                </a:solidFill>
                <a:latin typeface="Menlo" panose="020B0609030804020204"/>
                <a:cs typeface="Calibri" panose="020F0502020204030204" pitchFamily="34" charset="0"/>
              </a:rPr>
              <a:t>(</a:t>
            </a:r>
            <a:r>
              <a:rPr lang="en-GB" dirty="0">
                <a:solidFill>
                  <a:srgbClr val="0D904F"/>
                </a:solidFill>
                <a:latin typeface="Menlo" panose="020B0609030804020204"/>
                <a:cs typeface="Calibri" panose="020F0502020204030204" pitchFamily="34" charset="0"/>
              </a:rPr>
              <a:t>'List of strings:'</a:t>
            </a:r>
            <a:r>
              <a:rPr lang="en-GB" dirty="0">
                <a:solidFill>
                  <a:srgbClr val="37474F"/>
                </a:solidFill>
                <a:latin typeface="Menlo" panose="020B0609030804020204"/>
                <a:cs typeface="Calibri" panose="020F0502020204030204" pitchFamily="34" charset="0"/>
              </a:rPr>
              <a:t>, </a:t>
            </a:r>
            <a:r>
              <a:rPr lang="en-GB" dirty="0" err="1">
                <a:solidFill>
                  <a:srgbClr val="37474F"/>
                </a:solidFill>
                <a:latin typeface="Menlo" panose="020B0609030804020204"/>
                <a:cs typeface="Calibri" panose="020F0502020204030204" pitchFamily="34" charset="0"/>
              </a:rPr>
              <a:t>listOfStrings</a:t>
            </a:r>
            <a:r>
              <a:rPr lang="en-GB" dirty="0">
                <a:solidFill>
                  <a:srgbClr val="37474F"/>
                </a:solidFill>
                <a:latin typeface="Menlo" panose="020B0609030804020204"/>
                <a:cs typeface="Calibri" panose="020F0502020204030204" pitchFamily="34" charset="0"/>
              </a:rPr>
              <a:t>);</a:t>
            </a:r>
            <a:endParaRPr lang="en-GB" dirty="0">
              <a:latin typeface="Menlo" panose="020B0609030804020204"/>
              <a:cs typeface="Calibri" panose="020F0502020204030204" pitchFamily="34" charset="0"/>
            </a:endParaRPr>
          </a:p>
          <a:p>
            <a:br>
              <a:rPr lang="en-GB" dirty="0"/>
            </a:br>
            <a:endParaRPr lang="en-GH" dirty="0"/>
          </a:p>
        </p:txBody>
      </p:sp>
    </p:spTree>
    <p:extLst>
      <p:ext uri="{BB962C8B-B14F-4D97-AF65-F5344CB8AC3E}">
        <p14:creationId xmlns:p14="http://schemas.microsoft.com/office/powerpoint/2010/main" val="901874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8234AAC-D5F5-B24F-BEEB-5EB474F97FB6}"/>
              </a:ext>
            </a:extLst>
          </p:cNvPr>
          <p:cNvSpPr/>
          <p:nvPr/>
        </p:nvSpPr>
        <p:spPr>
          <a:xfrm>
            <a:off x="384762" y="-51881"/>
            <a:ext cx="8407570" cy="4508927"/>
          </a:xfrm>
          <a:prstGeom prst="rect">
            <a:avLst/>
          </a:prstGeom>
        </p:spPr>
        <p:txBody>
          <a:bodyPr wrap="square">
            <a:spAutoFit/>
          </a:bodyPr>
          <a:lstStyle/>
          <a:p>
            <a:pPr marL="101600">
              <a:spcAft>
                <a:spcPts val="600"/>
              </a:spcAft>
              <a:buClr>
                <a:schemeClr val="dk2"/>
              </a:buClr>
              <a:buSzPts val="2000"/>
            </a:pPr>
            <a:r>
              <a:rPr lang="en-GB" sz="2400" b="1" dirty="0">
                <a:solidFill>
                  <a:srgbClr val="0070C0"/>
                </a:solidFill>
                <a:latin typeface="Calibri" panose="020F0502020204030204" pitchFamily="34" charset="0"/>
                <a:ea typeface="Source Sans Pro"/>
                <a:cs typeface="Calibri" panose="020F0502020204030204" pitchFamily="34" charset="0"/>
              </a:rPr>
              <a:t>Lists (GEE)</a:t>
            </a:r>
          </a:p>
          <a:p>
            <a:pPr marL="457200" lvl="5" indent="-355600">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To make a JavaScript list into an </a:t>
            </a:r>
            <a:r>
              <a:rPr lang="en-GB" sz="2100" dirty="0" err="1">
                <a:solidFill>
                  <a:srgbClr val="0070C0"/>
                </a:solidFill>
                <a:latin typeface="Calibri" panose="020F0502020204030204" pitchFamily="34" charset="0"/>
                <a:ea typeface="Source Sans Pro"/>
                <a:cs typeface="Calibri" panose="020F0502020204030204" pitchFamily="34" charset="0"/>
              </a:rPr>
              <a:t>ee.List</a:t>
            </a:r>
            <a:r>
              <a:rPr lang="en-GB" sz="2100" dirty="0">
                <a:solidFill>
                  <a:srgbClr val="0070C0"/>
                </a:solidFill>
                <a:latin typeface="Calibri" panose="020F0502020204030204" pitchFamily="34" charset="0"/>
                <a:ea typeface="Source Sans Pro"/>
                <a:cs typeface="Calibri" panose="020F0502020204030204" pitchFamily="34" charset="0"/>
              </a:rPr>
              <a:t> object on the server, put a JavaScript literal into a container as with numbers and strings </a:t>
            </a:r>
          </a:p>
          <a:p>
            <a:pPr marL="457200" lvl="5" indent="-355600">
              <a:spcAft>
                <a:spcPts val="600"/>
              </a:spcAft>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Earth Engine also provides server-side convenience methods for making sequences of numbers</a:t>
            </a:r>
          </a:p>
          <a:p>
            <a:r>
              <a:rPr lang="en-GB" sz="1200" dirty="0">
                <a:latin typeface="Times New Roman" panose="02020603050405020304" pitchFamily="18" charset="0"/>
                <a:cs typeface="Times New Roman" panose="02020603050405020304" pitchFamily="18" charset="0"/>
              </a:rPr>
              <a:t>	</a:t>
            </a:r>
            <a:r>
              <a:rPr lang="en-GB" sz="1200" dirty="0">
                <a:solidFill>
                  <a:srgbClr val="D81B60"/>
                </a:solidFill>
                <a:latin typeface="Menlo" panose="020B0609030804020204"/>
                <a:cs typeface="Calibri" panose="020F0502020204030204" pitchFamily="34" charset="0"/>
              </a:rPr>
              <a:t>// Make a sequence the hard way.</a:t>
            </a:r>
            <a:br>
              <a:rPr lang="en-GB" sz="1200" dirty="0">
                <a:solidFill>
                  <a:srgbClr val="37474F"/>
                </a:solidFill>
                <a:latin typeface="Menlo" panose="020B0609030804020204"/>
                <a:cs typeface="Calibri" panose="020F0502020204030204" pitchFamily="34" charset="0"/>
              </a:rPr>
            </a:br>
            <a:r>
              <a:rPr lang="en-GB" sz="1200" dirty="0">
                <a:solidFill>
                  <a:srgbClr val="37474F"/>
                </a:solidFill>
                <a:latin typeface="Menlo" panose="020B0609030804020204"/>
                <a:cs typeface="Calibri" panose="020F0502020204030204" pitchFamily="34" charset="0"/>
              </a:rPr>
              <a:t>	</a:t>
            </a:r>
            <a:r>
              <a:rPr lang="en-GB" sz="1200" dirty="0" err="1">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a:t>
            </a:r>
            <a:r>
              <a:rPr lang="en-GB" sz="1200" dirty="0" err="1">
                <a:solidFill>
                  <a:srgbClr val="37474F"/>
                </a:solidFill>
                <a:latin typeface="Menlo" panose="020B0609030804020204"/>
                <a:cs typeface="Calibri" panose="020F0502020204030204" pitchFamily="34" charset="0"/>
              </a:rPr>
              <a:t>eeList</a:t>
            </a:r>
            <a:r>
              <a:rPr lang="en-GB" sz="1200" dirty="0">
                <a:solidFill>
                  <a:srgbClr val="37474F"/>
                </a:solidFill>
                <a:latin typeface="Menlo" panose="020B0609030804020204"/>
                <a:cs typeface="Calibri" panose="020F0502020204030204" pitchFamily="34" charset="0"/>
              </a:rPr>
              <a:t> = </a:t>
            </a:r>
            <a:r>
              <a:rPr lang="en-GB" sz="1200" dirty="0" err="1">
                <a:solidFill>
                  <a:srgbClr val="37474F"/>
                </a:solidFill>
                <a:latin typeface="Menlo" panose="020B0609030804020204"/>
                <a:cs typeface="Calibri" panose="020F0502020204030204" pitchFamily="34" charset="0"/>
              </a:rPr>
              <a:t>ee.</a:t>
            </a:r>
            <a:r>
              <a:rPr lang="en-GB" sz="1200" dirty="0" err="1">
                <a:solidFill>
                  <a:srgbClr val="9C27B0"/>
                </a:solidFill>
                <a:latin typeface="Menlo" panose="020B0609030804020204"/>
                <a:cs typeface="Calibri" panose="020F0502020204030204" pitchFamily="34" charset="0"/>
              </a:rPr>
              <a:t>List</a:t>
            </a:r>
            <a:r>
              <a:rPr lang="en-GB" sz="1200" dirty="0">
                <a:solidFill>
                  <a:srgbClr val="37474F"/>
                </a:solidFill>
                <a:latin typeface="Menlo" panose="020B0609030804020204"/>
                <a:cs typeface="Calibri" panose="020F0502020204030204" pitchFamily="34" charset="0"/>
              </a:rPr>
              <a:t>([</a:t>
            </a:r>
            <a:r>
              <a:rPr lang="en-GB" sz="1200" dirty="0">
                <a:solidFill>
                  <a:srgbClr val="C53929"/>
                </a:solidFill>
                <a:latin typeface="Menlo" panose="020B0609030804020204"/>
                <a:cs typeface="Calibri" panose="020F0502020204030204" pitchFamily="34" charset="0"/>
              </a:rPr>
              <a:t>1</a:t>
            </a:r>
            <a:r>
              <a:rPr lang="en-GB" sz="1200" dirty="0">
                <a:solidFill>
                  <a:srgbClr val="37474F"/>
                </a:solidFill>
                <a:latin typeface="Menlo" panose="020B0609030804020204"/>
                <a:cs typeface="Calibri" panose="020F0502020204030204" pitchFamily="34" charset="0"/>
              </a:rPr>
              <a:t>, </a:t>
            </a:r>
            <a:r>
              <a:rPr lang="en-GB" sz="1200" dirty="0">
                <a:solidFill>
                  <a:srgbClr val="C53929"/>
                </a:solidFill>
                <a:latin typeface="Menlo" panose="020B0609030804020204"/>
                <a:cs typeface="Calibri" panose="020F0502020204030204" pitchFamily="34" charset="0"/>
              </a:rPr>
              <a:t>2</a:t>
            </a:r>
            <a:r>
              <a:rPr lang="en-GB" sz="1200" dirty="0">
                <a:solidFill>
                  <a:srgbClr val="37474F"/>
                </a:solidFill>
                <a:latin typeface="Menlo" panose="020B0609030804020204"/>
                <a:cs typeface="Calibri" panose="020F0502020204030204" pitchFamily="34" charset="0"/>
              </a:rPr>
              <a:t>, </a:t>
            </a:r>
            <a:r>
              <a:rPr lang="en-GB" sz="1200" dirty="0">
                <a:solidFill>
                  <a:srgbClr val="C53929"/>
                </a:solidFill>
                <a:latin typeface="Menlo" panose="020B0609030804020204"/>
                <a:cs typeface="Calibri" panose="020F0502020204030204" pitchFamily="34" charset="0"/>
              </a:rPr>
              <a:t>3</a:t>
            </a:r>
            <a:r>
              <a:rPr lang="en-GB" sz="1200" dirty="0">
                <a:solidFill>
                  <a:srgbClr val="37474F"/>
                </a:solidFill>
                <a:latin typeface="Menlo" panose="020B0609030804020204"/>
                <a:cs typeface="Calibri" panose="020F0502020204030204" pitchFamily="34" charset="0"/>
              </a:rPr>
              <a:t>, </a:t>
            </a:r>
            <a:r>
              <a:rPr lang="en-GB" sz="1200" dirty="0">
                <a:solidFill>
                  <a:srgbClr val="C53929"/>
                </a:solidFill>
                <a:latin typeface="Menlo" panose="020B0609030804020204"/>
                <a:cs typeface="Calibri" panose="020F0502020204030204" pitchFamily="34" charset="0"/>
              </a:rPr>
              <a:t>4</a:t>
            </a:r>
            <a:r>
              <a:rPr lang="en-GB" sz="1200" dirty="0">
                <a:solidFill>
                  <a:srgbClr val="37474F"/>
                </a:solidFill>
                <a:latin typeface="Menlo" panose="020B0609030804020204"/>
                <a:cs typeface="Calibri" panose="020F0502020204030204" pitchFamily="34" charset="0"/>
              </a:rPr>
              <a:t>, </a:t>
            </a:r>
            <a:r>
              <a:rPr lang="en-GB" sz="1200" dirty="0">
                <a:solidFill>
                  <a:srgbClr val="C53929"/>
                </a:solidFill>
                <a:latin typeface="Menlo" panose="020B0609030804020204"/>
                <a:cs typeface="Calibri" panose="020F0502020204030204" pitchFamily="34" charset="0"/>
              </a:rPr>
              <a:t>5</a:t>
            </a:r>
            <a:r>
              <a:rPr lang="en-GB" sz="1200" dirty="0">
                <a:solidFill>
                  <a:srgbClr val="37474F"/>
                </a:solidFill>
                <a:latin typeface="Menlo" panose="020B0609030804020204"/>
                <a:cs typeface="Calibri" panose="020F0502020204030204" pitchFamily="34" charset="0"/>
              </a:rPr>
              <a:t>]);</a:t>
            </a:r>
            <a:br>
              <a:rPr lang="en-GB" sz="1200" dirty="0">
                <a:solidFill>
                  <a:srgbClr val="37474F"/>
                </a:solidFill>
                <a:latin typeface="Menlo" panose="020B0609030804020204"/>
                <a:cs typeface="Calibri" panose="020F0502020204030204" pitchFamily="34" charset="0"/>
              </a:rPr>
            </a:br>
            <a:r>
              <a:rPr lang="en-GB" sz="1200" dirty="0">
                <a:solidFill>
                  <a:srgbClr val="37474F"/>
                </a:solidFill>
                <a:latin typeface="Menlo" panose="020B0609030804020204"/>
                <a:cs typeface="Calibri" panose="020F0502020204030204" pitchFamily="34" charset="0"/>
              </a:rPr>
              <a:t>	</a:t>
            </a:r>
            <a:r>
              <a:rPr lang="en-GB" sz="1200" dirty="0">
                <a:solidFill>
                  <a:srgbClr val="D81B60"/>
                </a:solidFill>
                <a:latin typeface="Menlo" panose="020B0609030804020204"/>
                <a:cs typeface="Calibri" panose="020F0502020204030204" pitchFamily="34" charset="0"/>
              </a:rPr>
              <a:t>// Make a sequence the easy way!</a:t>
            </a:r>
            <a:br>
              <a:rPr lang="en-GB" sz="1200" dirty="0">
                <a:solidFill>
                  <a:srgbClr val="37474F"/>
                </a:solidFill>
                <a:latin typeface="Menlo" panose="020B0609030804020204"/>
                <a:cs typeface="Calibri" panose="020F0502020204030204" pitchFamily="34" charset="0"/>
              </a:rPr>
            </a:br>
            <a:r>
              <a:rPr lang="en-GB" sz="1200" dirty="0">
                <a:solidFill>
                  <a:srgbClr val="37474F"/>
                </a:solidFill>
                <a:latin typeface="Menlo" panose="020B0609030804020204"/>
                <a:cs typeface="Calibri" panose="020F0502020204030204" pitchFamily="34" charset="0"/>
              </a:rPr>
              <a:t>	</a:t>
            </a:r>
            <a:r>
              <a:rPr lang="en-GB" sz="1200" dirty="0" err="1">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sequence = </a:t>
            </a:r>
            <a:r>
              <a:rPr lang="en-GB" sz="1200" dirty="0" err="1">
                <a:solidFill>
                  <a:srgbClr val="37474F"/>
                </a:solidFill>
                <a:latin typeface="Menlo" panose="020B0609030804020204"/>
                <a:cs typeface="Calibri" panose="020F0502020204030204" pitchFamily="34" charset="0"/>
              </a:rPr>
              <a:t>ee.</a:t>
            </a:r>
            <a:r>
              <a:rPr lang="en-GB" sz="1200" dirty="0" err="1">
                <a:solidFill>
                  <a:srgbClr val="9C27B0"/>
                </a:solidFill>
                <a:latin typeface="Menlo" panose="020B0609030804020204"/>
                <a:cs typeface="Calibri" panose="020F0502020204030204" pitchFamily="34" charset="0"/>
              </a:rPr>
              <a:t>List</a:t>
            </a:r>
            <a:r>
              <a:rPr lang="en-GB" sz="1200" dirty="0" err="1">
                <a:solidFill>
                  <a:srgbClr val="37474F"/>
                </a:solidFill>
                <a:latin typeface="Menlo" panose="020B0609030804020204"/>
                <a:cs typeface="Calibri" panose="020F0502020204030204" pitchFamily="34" charset="0"/>
              </a:rPr>
              <a:t>.sequence</a:t>
            </a:r>
            <a:r>
              <a:rPr lang="en-GB" sz="1200" dirty="0">
                <a:solidFill>
                  <a:srgbClr val="37474F"/>
                </a:solidFill>
                <a:latin typeface="Menlo" panose="020B0609030804020204"/>
                <a:cs typeface="Calibri" panose="020F0502020204030204" pitchFamily="34" charset="0"/>
              </a:rPr>
              <a:t>(</a:t>
            </a:r>
            <a:r>
              <a:rPr lang="en-GB" sz="1200" dirty="0">
                <a:solidFill>
                  <a:srgbClr val="C53929"/>
                </a:solidFill>
                <a:latin typeface="Menlo" panose="020B0609030804020204"/>
                <a:cs typeface="Calibri" panose="020F0502020204030204" pitchFamily="34" charset="0"/>
              </a:rPr>
              <a:t>1</a:t>
            </a:r>
            <a:r>
              <a:rPr lang="en-GB" sz="1200" dirty="0">
                <a:solidFill>
                  <a:srgbClr val="37474F"/>
                </a:solidFill>
                <a:latin typeface="Menlo" panose="020B0609030804020204"/>
                <a:cs typeface="Calibri" panose="020F0502020204030204" pitchFamily="34" charset="0"/>
              </a:rPr>
              <a:t>, </a:t>
            </a:r>
            <a:r>
              <a:rPr lang="en-GB" sz="1200" dirty="0">
                <a:solidFill>
                  <a:srgbClr val="C53929"/>
                </a:solidFill>
                <a:latin typeface="Menlo" panose="020B0609030804020204"/>
                <a:cs typeface="Calibri" panose="020F0502020204030204" pitchFamily="34" charset="0"/>
              </a:rPr>
              <a:t>5</a:t>
            </a:r>
            <a:r>
              <a:rPr lang="en-GB" sz="1200" dirty="0">
                <a:solidFill>
                  <a:srgbClr val="37474F"/>
                </a:solidFill>
                <a:latin typeface="Menlo" panose="020B0609030804020204"/>
                <a:cs typeface="Calibri" panose="020F0502020204030204" pitchFamily="34" charset="0"/>
              </a:rPr>
              <a:t>);</a:t>
            </a:r>
            <a:br>
              <a:rPr lang="en-GB" sz="1200" dirty="0">
                <a:solidFill>
                  <a:srgbClr val="37474F"/>
                </a:solidFill>
                <a:latin typeface="Menlo" panose="020B0609030804020204"/>
                <a:cs typeface="Calibri" panose="020F0502020204030204" pitchFamily="34" charset="0"/>
              </a:rPr>
            </a:br>
            <a:r>
              <a:rPr lang="en-GB" sz="1200" dirty="0">
                <a:solidFill>
                  <a:srgbClr val="37474F"/>
                </a:solidFill>
                <a:latin typeface="Menlo" panose="020B0609030804020204"/>
                <a:cs typeface="Calibri" panose="020F0502020204030204" pitchFamily="34" charset="0"/>
              </a:rPr>
              <a:t>	</a:t>
            </a:r>
            <a:r>
              <a:rPr lang="en-GB" sz="1200" dirty="0">
                <a:solidFill>
                  <a:srgbClr val="3B78E7"/>
                </a:solidFill>
                <a:latin typeface="Menlo" panose="020B0609030804020204"/>
                <a:cs typeface="Calibri" panose="020F0502020204030204" pitchFamily="34" charset="0"/>
              </a:rPr>
              <a:t>print</a:t>
            </a:r>
            <a:r>
              <a:rPr lang="en-GB" sz="1200" dirty="0">
                <a:solidFill>
                  <a:srgbClr val="37474F"/>
                </a:solidFill>
                <a:latin typeface="Menlo" panose="020B0609030804020204"/>
                <a:cs typeface="Calibri" panose="020F0502020204030204" pitchFamily="34" charset="0"/>
              </a:rPr>
              <a:t>(</a:t>
            </a:r>
            <a:r>
              <a:rPr lang="en-GB" sz="1200" dirty="0">
                <a:solidFill>
                  <a:srgbClr val="0D904F"/>
                </a:solidFill>
                <a:latin typeface="Menlo" panose="020B0609030804020204"/>
                <a:cs typeface="Calibri" panose="020F0502020204030204" pitchFamily="34" charset="0"/>
              </a:rPr>
              <a:t>'Sequence:'</a:t>
            </a:r>
            <a:r>
              <a:rPr lang="en-GB" sz="1200" dirty="0">
                <a:solidFill>
                  <a:srgbClr val="37474F"/>
                </a:solidFill>
                <a:latin typeface="Menlo" panose="020B0609030804020204"/>
                <a:cs typeface="Calibri" panose="020F0502020204030204" pitchFamily="34" charset="0"/>
              </a:rPr>
              <a:t>, sequence);</a:t>
            </a:r>
            <a:endParaRPr lang="en-GB" sz="1200" dirty="0">
              <a:latin typeface="Menlo" panose="020B0609030804020204"/>
              <a:cs typeface="Calibri" panose="020F0502020204030204" pitchFamily="34" charset="0"/>
            </a:endParaRP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Since the </a:t>
            </a:r>
            <a:r>
              <a:rPr lang="en-GB" sz="2100" dirty="0" err="1">
                <a:solidFill>
                  <a:srgbClr val="0070C0"/>
                </a:solidFill>
                <a:latin typeface="Calibri" panose="020F0502020204030204" pitchFamily="34" charset="0"/>
                <a:ea typeface="Source Sans Pro"/>
                <a:cs typeface="Calibri" panose="020F0502020204030204" pitchFamily="34" charset="0"/>
              </a:rPr>
              <a:t>ee.List</a:t>
            </a:r>
            <a:r>
              <a:rPr lang="en-GB" sz="2100" dirty="0">
                <a:solidFill>
                  <a:srgbClr val="0070C0"/>
                </a:solidFill>
                <a:latin typeface="Calibri" panose="020F0502020204030204" pitchFamily="34" charset="0"/>
                <a:ea typeface="Source Sans Pro"/>
                <a:cs typeface="Calibri" panose="020F0502020204030204" pitchFamily="34" charset="0"/>
              </a:rPr>
              <a:t> objects only exist on the server, use Earth Engine provided functions to interact with them</a:t>
            </a:r>
          </a:p>
          <a:p>
            <a:pPr marL="457200" lvl="5" indent="-355600">
              <a:spcAft>
                <a:spcPts val="600"/>
              </a:spcAft>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Use the get() method </a:t>
            </a:r>
            <a:r>
              <a:rPr lang="en-US" sz="2100" dirty="0">
                <a:solidFill>
                  <a:srgbClr val="0070C0"/>
                </a:solidFill>
                <a:latin typeface="Calibri" panose="020F0502020204030204" pitchFamily="34" charset="0"/>
                <a:ea typeface="Source Sans Pro"/>
                <a:cs typeface="Calibri" panose="020F0502020204030204" pitchFamily="34" charset="0"/>
              </a:rPr>
              <a:t>to get element(s) out of the list, </a:t>
            </a:r>
            <a:r>
              <a:rPr lang="en-GB" sz="2100" dirty="0">
                <a:solidFill>
                  <a:srgbClr val="0070C0"/>
                </a:solidFill>
                <a:latin typeface="Calibri" panose="020F0502020204030204" pitchFamily="34" charset="0"/>
                <a:ea typeface="Source Sans Pro"/>
                <a:cs typeface="Calibri" panose="020F0502020204030204" pitchFamily="34" charset="0"/>
              </a:rPr>
              <a:t>of </a:t>
            </a:r>
            <a:r>
              <a:rPr lang="en-GB" sz="2100" dirty="0" err="1">
                <a:solidFill>
                  <a:srgbClr val="0070C0"/>
                </a:solidFill>
                <a:latin typeface="Calibri" panose="020F0502020204030204" pitchFamily="34" charset="0"/>
                <a:ea typeface="Source Sans Pro"/>
                <a:cs typeface="Calibri" panose="020F0502020204030204" pitchFamily="34" charset="0"/>
              </a:rPr>
              <a:t>ee.List</a:t>
            </a:r>
            <a:r>
              <a:rPr lang="en-GB" sz="2100" dirty="0">
                <a:solidFill>
                  <a:srgbClr val="0070C0"/>
                </a:solidFill>
                <a:latin typeface="Calibri" panose="020F0502020204030204" pitchFamily="34" charset="0"/>
                <a:ea typeface="Source Sans Pro"/>
                <a:cs typeface="Calibri" panose="020F0502020204030204" pitchFamily="34" charset="0"/>
              </a:rPr>
              <a:t> objects</a:t>
            </a:r>
          </a:p>
          <a:p>
            <a:r>
              <a:rPr lang="en-GB" sz="1200" dirty="0">
                <a:latin typeface="Times New Roman" panose="02020603050405020304" pitchFamily="18" charset="0"/>
                <a:cs typeface="Times New Roman" panose="02020603050405020304" pitchFamily="18" charset="0"/>
              </a:rPr>
              <a:t>	</a:t>
            </a:r>
            <a:r>
              <a:rPr lang="en-GB" sz="1200" dirty="0">
                <a:solidFill>
                  <a:srgbClr val="D81B60"/>
                </a:solidFill>
                <a:latin typeface="Menlo" panose="020B0609030804020204"/>
                <a:cs typeface="Calibri" panose="020F0502020204030204" pitchFamily="34" charset="0"/>
              </a:rPr>
              <a:t>// Use a method on an </a:t>
            </a:r>
            <a:r>
              <a:rPr lang="en-GB" sz="1200" dirty="0" err="1">
                <a:solidFill>
                  <a:srgbClr val="D81B60"/>
                </a:solidFill>
                <a:latin typeface="Menlo" panose="020B0609030804020204"/>
                <a:cs typeface="Calibri" panose="020F0502020204030204" pitchFamily="34" charset="0"/>
              </a:rPr>
              <a:t>ee.List</a:t>
            </a:r>
            <a:r>
              <a:rPr lang="en-GB" sz="1200" dirty="0">
                <a:solidFill>
                  <a:srgbClr val="D81B60"/>
                </a:solidFill>
                <a:latin typeface="Menlo" panose="020B0609030804020204"/>
                <a:cs typeface="Calibri" panose="020F0502020204030204" pitchFamily="34" charset="0"/>
              </a:rPr>
              <a:t> to extract a value.</a:t>
            </a:r>
            <a:br>
              <a:rPr lang="en-GB" sz="1200" dirty="0">
                <a:solidFill>
                  <a:srgbClr val="37474F"/>
                </a:solidFill>
                <a:latin typeface="Menlo" panose="020B0609030804020204"/>
                <a:cs typeface="Calibri" panose="020F0502020204030204" pitchFamily="34" charset="0"/>
              </a:rPr>
            </a:br>
            <a:r>
              <a:rPr lang="en-GB" sz="1200" dirty="0">
                <a:solidFill>
                  <a:srgbClr val="37474F"/>
                </a:solidFill>
                <a:latin typeface="Menlo" panose="020B0609030804020204"/>
                <a:cs typeface="Calibri" panose="020F0502020204030204" pitchFamily="34" charset="0"/>
              </a:rPr>
              <a:t>	</a:t>
            </a:r>
            <a:r>
              <a:rPr lang="en-GB" sz="1200" dirty="0" err="1">
                <a:solidFill>
                  <a:srgbClr val="3B78E7"/>
                </a:solidFill>
                <a:latin typeface="Menlo" panose="020B0609030804020204"/>
                <a:cs typeface="Calibri" panose="020F0502020204030204" pitchFamily="34" charset="0"/>
              </a:rPr>
              <a:t>var</a:t>
            </a:r>
            <a:r>
              <a:rPr lang="en-GB" sz="1200" dirty="0">
                <a:solidFill>
                  <a:srgbClr val="37474F"/>
                </a:solidFill>
                <a:latin typeface="Menlo" panose="020B0609030804020204"/>
                <a:cs typeface="Calibri" panose="020F0502020204030204" pitchFamily="34" charset="0"/>
              </a:rPr>
              <a:t> value = </a:t>
            </a:r>
            <a:r>
              <a:rPr lang="en-GB" sz="1200" dirty="0" err="1">
                <a:solidFill>
                  <a:srgbClr val="37474F"/>
                </a:solidFill>
                <a:latin typeface="Menlo" panose="020B0609030804020204"/>
                <a:cs typeface="Calibri" panose="020F0502020204030204" pitchFamily="34" charset="0"/>
              </a:rPr>
              <a:t>sequence.</a:t>
            </a:r>
            <a:r>
              <a:rPr lang="en-GB" sz="1200" dirty="0" err="1">
                <a:solidFill>
                  <a:srgbClr val="3B78E7"/>
                </a:solidFill>
                <a:latin typeface="Menlo" panose="020B0609030804020204"/>
                <a:cs typeface="Calibri" panose="020F0502020204030204" pitchFamily="34" charset="0"/>
              </a:rPr>
              <a:t>get</a:t>
            </a:r>
            <a:r>
              <a:rPr lang="en-GB" sz="1200" dirty="0">
                <a:solidFill>
                  <a:srgbClr val="37474F"/>
                </a:solidFill>
                <a:latin typeface="Menlo" panose="020B0609030804020204"/>
                <a:cs typeface="Calibri" panose="020F0502020204030204" pitchFamily="34" charset="0"/>
              </a:rPr>
              <a:t>(</a:t>
            </a:r>
            <a:r>
              <a:rPr lang="en-GB" sz="1200" dirty="0">
                <a:solidFill>
                  <a:srgbClr val="C53929"/>
                </a:solidFill>
                <a:latin typeface="Menlo" panose="020B0609030804020204"/>
                <a:cs typeface="Calibri" panose="020F0502020204030204" pitchFamily="34" charset="0"/>
              </a:rPr>
              <a:t>2</a:t>
            </a:r>
            <a:r>
              <a:rPr lang="en-GB" sz="1200" dirty="0">
                <a:solidFill>
                  <a:srgbClr val="37474F"/>
                </a:solidFill>
                <a:latin typeface="Menlo" panose="020B0609030804020204"/>
                <a:cs typeface="Calibri" panose="020F0502020204030204" pitchFamily="34" charset="0"/>
              </a:rPr>
              <a:t>);</a:t>
            </a:r>
            <a:br>
              <a:rPr lang="en-GB" sz="1200" dirty="0">
                <a:solidFill>
                  <a:srgbClr val="37474F"/>
                </a:solidFill>
                <a:latin typeface="Menlo" panose="020B0609030804020204"/>
                <a:cs typeface="Calibri" panose="020F0502020204030204" pitchFamily="34" charset="0"/>
              </a:rPr>
            </a:br>
            <a:r>
              <a:rPr lang="en-GB" sz="1200" dirty="0">
                <a:solidFill>
                  <a:srgbClr val="37474F"/>
                </a:solidFill>
                <a:latin typeface="Menlo" panose="020B0609030804020204"/>
                <a:cs typeface="Calibri" panose="020F0502020204030204" pitchFamily="34" charset="0"/>
              </a:rPr>
              <a:t>	</a:t>
            </a:r>
            <a:r>
              <a:rPr lang="en-GB" sz="1200" dirty="0">
                <a:solidFill>
                  <a:srgbClr val="3B78E7"/>
                </a:solidFill>
                <a:latin typeface="Menlo" panose="020B0609030804020204"/>
                <a:cs typeface="Calibri" panose="020F0502020204030204" pitchFamily="34" charset="0"/>
              </a:rPr>
              <a:t>print</a:t>
            </a:r>
            <a:r>
              <a:rPr lang="en-GB" sz="1200" dirty="0">
                <a:solidFill>
                  <a:srgbClr val="37474F"/>
                </a:solidFill>
                <a:latin typeface="Menlo" panose="020B0609030804020204"/>
                <a:cs typeface="Calibri" panose="020F0502020204030204" pitchFamily="34" charset="0"/>
              </a:rPr>
              <a:t>(</a:t>
            </a:r>
            <a:r>
              <a:rPr lang="en-GB" sz="1200" dirty="0">
                <a:solidFill>
                  <a:srgbClr val="0D904F"/>
                </a:solidFill>
                <a:latin typeface="Menlo" panose="020B0609030804020204"/>
                <a:cs typeface="Calibri" panose="020F0502020204030204" pitchFamily="34" charset="0"/>
              </a:rPr>
              <a:t>'Value at index 2:'</a:t>
            </a:r>
            <a:r>
              <a:rPr lang="en-GB" sz="1200" dirty="0">
                <a:solidFill>
                  <a:srgbClr val="37474F"/>
                </a:solidFill>
                <a:latin typeface="Menlo" panose="020B0609030804020204"/>
                <a:cs typeface="Calibri" panose="020F0502020204030204" pitchFamily="34" charset="0"/>
              </a:rPr>
              <a:t>, value);</a:t>
            </a:r>
            <a:endParaRPr lang="en-GB" sz="1200" dirty="0">
              <a:latin typeface="Menlo" panose="020B0609030804020204"/>
              <a:cs typeface="Calibri" panose="020F0502020204030204" pitchFamily="34" charset="0"/>
            </a:endParaRPr>
          </a:p>
        </p:txBody>
      </p:sp>
      <p:sp>
        <p:nvSpPr>
          <p:cNvPr id="4" name="Rectangle 3">
            <a:extLst>
              <a:ext uri="{FF2B5EF4-FFF2-40B4-BE49-F238E27FC236}">
                <a16:creationId xmlns:a16="http://schemas.microsoft.com/office/drawing/2014/main" id="{62C48D55-C211-F144-8349-13DBEA5AE410}"/>
              </a:ext>
            </a:extLst>
          </p:cNvPr>
          <p:cNvSpPr/>
          <p:nvPr/>
        </p:nvSpPr>
        <p:spPr>
          <a:xfrm>
            <a:off x="5514602" y="1944706"/>
            <a:ext cx="1757201" cy="307777"/>
          </a:xfrm>
          <a:prstGeom prst="rect">
            <a:avLst/>
          </a:prstGeom>
        </p:spPr>
        <p:txBody>
          <a:bodyPr wrap="square">
            <a:spAutoFit/>
          </a:bodyPr>
          <a:lstStyle/>
          <a:p>
            <a:r>
              <a:rPr lang="en-GB" dirty="0">
                <a:latin typeface="Calibri" panose="020F0502020204030204" pitchFamily="34" charset="0"/>
                <a:cs typeface="Calibri" panose="020F0502020204030204" pitchFamily="34" charset="0"/>
                <a:hlinkClick r:id="rId2"/>
              </a:rPr>
              <a:t>Run in Code Editor</a:t>
            </a:r>
            <a:endParaRPr lang="en-GH" dirty="0">
              <a:latin typeface="Calibri" panose="020F0502020204030204" pitchFamily="34" charset="0"/>
              <a:cs typeface="Calibri" panose="020F0502020204030204" pitchFamily="34" charset="0"/>
            </a:endParaRPr>
          </a:p>
        </p:txBody>
      </p:sp>
      <p:sp>
        <p:nvSpPr>
          <p:cNvPr id="6" name="Rectangle 5">
            <a:extLst>
              <a:ext uri="{FF2B5EF4-FFF2-40B4-BE49-F238E27FC236}">
                <a16:creationId xmlns:a16="http://schemas.microsoft.com/office/drawing/2014/main" id="{62C48D55-C211-F144-8349-13DBEA5AE410}"/>
              </a:ext>
            </a:extLst>
          </p:cNvPr>
          <p:cNvSpPr/>
          <p:nvPr/>
        </p:nvSpPr>
        <p:spPr>
          <a:xfrm>
            <a:off x="5637819" y="4095181"/>
            <a:ext cx="1757201" cy="307777"/>
          </a:xfrm>
          <a:prstGeom prst="rect">
            <a:avLst/>
          </a:prstGeom>
        </p:spPr>
        <p:txBody>
          <a:bodyPr wrap="square">
            <a:spAutoFit/>
          </a:bodyPr>
          <a:lstStyle/>
          <a:p>
            <a:r>
              <a:rPr lang="en-GB" dirty="0">
                <a:latin typeface="Calibri" panose="020F0502020204030204" pitchFamily="34" charset="0"/>
                <a:cs typeface="Calibri" panose="020F0502020204030204" pitchFamily="34" charset="0"/>
                <a:hlinkClick r:id="rId2"/>
              </a:rPr>
              <a:t>Run in Code Editor</a:t>
            </a:r>
            <a:endParaRPr lang="en-GH"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112927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C874AFF-A799-9240-A5F9-4D906C836F15}"/>
              </a:ext>
            </a:extLst>
          </p:cNvPr>
          <p:cNvSpPr/>
          <p:nvPr/>
        </p:nvSpPr>
        <p:spPr>
          <a:xfrm>
            <a:off x="304800" y="218920"/>
            <a:ext cx="8495223" cy="4139595"/>
          </a:xfrm>
          <a:prstGeom prst="rect">
            <a:avLst/>
          </a:prstGeom>
        </p:spPr>
        <p:txBody>
          <a:bodyPr wrap="square">
            <a:spAutoFit/>
          </a:bodyPr>
          <a:lstStyle/>
          <a:p>
            <a:pPr marL="101600">
              <a:spcAft>
                <a:spcPts val="1200"/>
              </a:spcAft>
              <a:buClr>
                <a:schemeClr val="dk2"/>
              </a:buClr>
              <a:buSzPts val="2000"/>
            </a:pPr>
            <a:r>
              <a:rPr lang="en-GB" sz="2400" b="1" dirty="0">
                <a:solidFill>
                  <a:srgbClr val="0070C0"/>
                </a:solidFill>
                <a:latin typeface="Calibri" panose="020F0502020204030204" pitchFamily="34" charset="0"/>
                <a:ea typeface="Source Sans Pro"/>
                <a:cs typeface="Calibri" panose="020F0502020204030204" pitchFamily="34" charset="0"/>
              </a:rPr>
              <a:t>Objects(Dictionary)</a:t>
            </a:r>
          </a:p>
          <a:p>
            <a:pPr marL="457200" lvl="5" indent="-355600">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Objects in JavaScript are dictionaries of key value pairs </a:t>
            </a:r>
          </a:p>
          <a:p>
            <a:pPr marL="457200" lvl="5" indent="-355600">
              <a:spcAft>
                <a:spcPts val="600"/>
              </a:spcAft>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Object (or dictionary) are created with curly brackets {}</a:t>
            </a:r>
          </a:p>
          <a:p>
            <a:r>
              <a:rPr lang="en-GB" dirty="0">
                <a:solidFill>
                  <a:srgbClr val="D81B60"/>
                </a:solidFill>
                <a:latin typeface="Times New Roman" panose="02020603050405020304" pitchFamily="18" charset="0"/>
                <a:cs typeface="Times New Roman" panose="02020603050405020304" pitchFamily="18" charset="0"/>
              </a:rPr>
              <a:t>	</a:t>
            </a:r>
            <a:r>
              <a:rPr lang="en-GB" dirty="0">
                <a:solidFill>
                  <a:srgbClr val="D81B60"/>
                </a:solidFill>
                <a:latin typeface="Menlo" panose="020B0609030804020204"/>
                <a:cs typeface="Calibri" panose="020F0502020204030204" pitchFamily="34" charset="0"/>
              </a:rPr>
              <a:t>// Use curly brackets {} to make a dictionary of </a:t>
            </a:r>
            <a:r>
              <a:rPr lang="en-GB" dirty="0" err="1">
                <a:solidFill>
                  <a:srgbClr val="D81B60"/>
                </a:solidFill>
                <a:latin typeface="Menlo" panose="020B0609030804020204"/>
                <a:cs typeface="Calibri" panose="020F0502020204030204" pitchFamily="34" charset="0"/>
              </a:rPr>
              <a:t>key:value</a:t>
            </a:r>
            <a:r>
              <a:rPr lang="en-GB" dirty="0">
                <a:solidFill>
                  <a:srgbClr val="D81B60"/>
                </a:solidFill>
                <a:latin typeface="Menlo" panose="020B0609030804020204"/>
                <a:cs typeface="Calibri" panose="020F0502020204030204" pitchFamily="34" charset="0"/>
              </a:rPr>
              <a:t> pairs.</a:t>
            </a:r>
          </a:p>
          <a:p>
            <a:r>
              <a:rPr lang="en-GB" dirty="0">
                <a:solidFill>
                  <a:srgbClr val="3B78E7"/>
                </a:solidFill>
                <a:latin typeface="Menlo" panose="020B0609030804020204"/>
                <a:cs typeface="Calibri" panose="020F0502020204030204" pitchFamily="34" charset="0"/>
              </a:rPr>
              <a:t>	</a:t>
            </a:r>
            <a:r>
              <a:rPr lang="en-GB" dirty="0" err="1">
                <a:solidFill>
                  <a:srgbClr val="3B78E7"/>
                </a:solidFill>
                <a:latin typeface="Menlo" panose="020B0609030804020204"/>
                <a:cs typeface="Calibri" panose="020F0502020204030204" pitchFamily="34" charset="0"/>
              </a:rPr>
              <a:t>var</a:t>
            </a:r>
            <a:r>
              <a:rPr lang="en-GB" dirty="0">
                <a:solidFill>
                  <a:srgbClr val="212121"/>
                </a:solidFill>
                <a:latin typeface="Menlo" panose="020B0609030804020204"/>
                <a:cs typeface="Calibri" panose="020F0502020204030204" pitchFamily="34" charset="0"/>
              </a:rPr>
              <a:t> object = {</a:t>
            </a:r>
            <a:endParaRPr lang="en-GB" dirty="0">
              <a:latin typeface="Menlo" panose="020B0609030804020204"/>
              <a:cs typeface="Calibri" panose="020F0502020204030204" pitchFamily="34" charset="0"/>
            </a:endParaRPr>
          </a:p>
          <a:p>
            <a:r>
              <a:rPr lang="en-GB" dirty="0">
                <a:solidFill>
                  <a:srgbClr val="212121"/>
                </a:solidFill>
                <a:latin typeface="Menlo" panose="020B0609030804020204"/>
                <a:cs typeface="Calibri" panose="020F0502020204030204" pitchFamily="34" charset="0"/>
              </a:rPr>
              <a:t>  	 foo: </a:t>
            </a:r>
            <a:r>
              <a:rPr lang="en-GB" dirty="0">
                <a:solidFill>
                  <a:srgbClr val="0D904F"/>
                </a:solidFill>
                <a:latin typeface="Menlo" panose="020B0609030804020204"/>
                <a:cs typeface="Calibri" panose="020F0502020204030204" pitchFamily="34" charset="0"/>
              </a:rPr>
              <a:t>'bar'</a:t>
            </a:r>
            <a:r>
              <a:rPr lang="en-GB" dirty="0">
                <a:solidFill>
                  <a:srgbClr val="212121"/>
                </a:solidFill>
                <a:latin typeface="Menlo" panose="020B0609030804020204"/>
                <a:cs typeface="Calibri" panose="020F0502020204030204" pitchFamily="34" charset="0"/>
              </a:rPr>
              <a:t>,</a:t>
            </a:r>
            <a:endParaRPr lang="en-GB" dirty="0">
              <a:latin typeface="Menlo" panose="020B0609030804020204"/>
              <a:cs typeface="Calibri" panose="020F0502020204030204" pitchFamily="34" charset="0"/>
            </a:endParaRPr>
          </a:p>
          <a:p>
            <a:r>
              <a:rPr lang="en-GB" dirty="0">
                <a:solidFill>
                  <a:srgbClr val="212121"/>
                </a:solidFill>
                <a:latin typeface="Menlo" panose="020B0609030804020204"/>
                <a:cs typeface="Calibri" panose="020F0502020204030204" pitchFamily="34" charset="0"/>
              </a:rPr>
              <a:t>  	 </a:t>
            </a:r>
            <a:r>
              <a:rPr lang="en-GB" dirty="0" err="1">
                <a:solidFill>
                  <a:srgbClr val="212121"/>
                </a:solidFill>
                <a:latin typeface="Menlo" panose="020B0609030804020204"/>
                <a:cs typeface="Calibri" panose="020F0502020204030204" pitchFamily="34" charset="0"/>
              </a:rPr>
              <a:t>baz</a:t>
            </a:r>
            <a:r>
              <a:rPr lang="en-GB" dirty="0">
                <a:solidFill>
                  <a:srgbClr val="212121"/>
                </a:solidFill>
                <a:latin typeface="Menlo" panose="020B0609030804020204"/>
                <a:cs typeface="Calibri" panose="020F0502020204030204" pitchFamily="34" charset="0"/>
              </a:rPr>
              <a:t>: </a:t>
            </a:r>
            <a:r>
              <a:rPr lang="en-GB" dirty="0">
                <a:solidFill>
                  <a:srgbClr val="C53929"/>
                </a:solidFill>
                <a:latin typeface="Menlo" panose="020B0609030804020204"/>
                <a:cs typeface="Calibri" panose="020F0502020204030204" pitchFamily="34" charset="0"/>
              </a:rPr>
              <a:t>13</a:t>
            </a:r>
            <a:r>
              <a:rPr lang="en-GB" dirty="0">
                <a:solidFill>
                  <a:srgbClr val="212121"/>
                </a:solidFill>
                <a:latin typeface="Menlo" panose="020B0609030804020204"/>
                <a:cs typeface="Calibri" panose="020F0502020204030204" pitchFamily="34" charset="0"/>
              </a:rPr>
              <a:t>,</a:t>
            </a:r>
            <a:endParaRPr lang="en-GB" dirty="0">
              <a:latin typeface="Menlo" panose="020B0609030804020204"/>
              <a:cs typeface="Calibri" panose="020F0502020204030204" pitchFamily="34" charset="0"/>
            </a:endParaRPr>
          </a:p>
          <a:p>
            <a:r>
              <a:rPr lang="en-GB" dirty="0">
                <a:solidFill>
                  <a:srgbClr val="212121"/>
                </a:solidFill>
                <a:latin typeface="Menlo" panose="020B0609030804020204"/>
                <a:cs typeface="Calibri" panose="020F0502020204030204" pitchFamily="34" charset="0"/>
              </a:rPr>
              <a:t>  	 stuff: [</a:t>
            </a:r>
            <a:r>
              <a:rPr lang="en-GB" dirty="0">
                <a:solidFill>
                  <a:srgbClr val="0D904F"/>
                </a:solidFill>
                <a:latin typeface="Menlo" panose="020B0609030804020204"/>
                <a:cs typeface="Calibri" panose="020F0502020204030204" pitchFamily="34" charset="0"/>
              </a:rPr>
              <a:t>'this', 'that', 'the other thing'</a:t>
            </a:r>
            <a:r>
              <a:rPr lang="en-GB" dirty="0">
                <a:solidFill>
                  <a:srgbClr val="212121"/>
                </a:solidFill>
                <a:latin typeface="Menlo" panose="020B0609030804020204"/>
                <a:cs typeface="Calibri" panose="020F0502020204030204" pitchFamily="34" charset="0"/>
              </a:rPr>
              <a:t>]</a:t>
            </a:r>
            <a:endParaRPr lang="en-GB" dirty="0">
              <a:latin typeface="Menlo" panose="020B0609030804020204"/>
              <a:cs typeface="Calibri" panose="020F0502020204030204" pitchFamily="34" charset="0"/>
            </a:endParaRPr>
          </a:p>
          <a:p>
            <a:r>
              <a:rPr lang="en-GB" dirty="0">
                <a:solidFill>
                  <a:srgbClr val="212121"/>
                </a:solidFill>
                <a:latin typeface="Menlo" panose="020B0609030804020204"/>
                <a:cs typeface="Calibri" panose="020F0502020204030204" pitchFamily="34" charset="0"/>
              </a:rPr>
              <a:t>	};</a:t>
            </a:r>
            <a:endParaRPr lang="en-GB" dirty="0">
              <a:latin typeface="Menlo" panose="020B0609030804020204"/>
              <a:cs typeface="Calibri" panose="020F0502020204030204" pitchFamily="34" charset="0"/>
            </a:endParaRPr>
          </a:p>
          <a:p>
            <a:r>
              <a:rPr lang="en-GB" dirty="0">
                <a:solidFill>
                  <a:srgbClr val="3B78E7"/>
                </a:solidFill>
                <a:latin typeface="Menlo" panose="020B0609030804020204"/>
                <a:cs typeface="Calibri" panose="020F0502020204030204" pitchFamily="34" charset="0"/>
              </a:rPr>
              <a:t>	print</a:t>
            </a:r>
            <a:r>
              <a:rPr lang="en-GB" dirty="0">
                <a:solidFill>
                  <a:srgbClr val="212121"/>
                </a:solidFill>
                <a:latin typeface="Menlo" panose="020B0609030804020204"/>
                <a:cs typeface="Calibri" panose="020F0502020204030204" pitchFamily="34" charset="0"/>
              </a:rPr>
              <a:t>(</a:t>
            </a:r>
            <a:r>
              <a:rPr lang="en-GB" dirty="0">
                <a:solidFill>
                  <a:srgbClr val="0D904F"/>
                </a:solidFill>
                <a:latin typeface="Menlo" panose="020B0609030804020204"/>
                <a:cs typeface="Calibri" panose="020F0502020204030204" pitchFamily="34" charset="0"/>
              </a:rPr>
              <a:t>'Dictionary:'</a:t>
            </a:r>
            <a:r>
              <a:rPr lang="en-GB" dirty="0">
                <a:solidFill>
                  <a:srgbClr val="212121"/>
                </a:solidFill>
                <a:latin typeface="Menlo" panose="020B0609030804020204"/>
                <a:cs typeface="Calibri" panose="020F0502020204030204" pitchFamily="34" charset="0"/>
              </a:rPr>
              <a:t>, object);</a:t>
            </a:r>
            <a:endParaRPr lang="en-GB" dirty="0">
              <a:latin typeface="Menlo" panose="020B0609030804020204"/>
              <a:cs typeface="Calibri" panose="020F0502020204030204" pitchFamily="34" charset="0"/>
            </a:endParaRPr>
          </a:p>
          <a:p>
            <a:r>
              <a:rPr lang="en-GB" dirty="0">
                <a:solidFill>
                  <a:srgbClr val="D81B60"/>
                </a:solidFill>
                <a:latin typeface="Menlo" panose="020B0609030804020204"/>
                <a:ea typeface="Source Sans Pro"/>
                <a:cs typeface="Calibri" panose="020F0502020204030204" pitchFamily="34" charset="0"/>
              </a:rPr>
              <a:t>	// Access dictionary items using square brackets.</a:t>
            </a:r>
          </a:p>
          <a:p>
            <a:r>
              <a:rPr lang="en-GB" dirty="0">
                <a:solidFill>
                  <a:srgbClr val="3B78E7"/>
                </a:solidFill>
                <a:latin typeface="Menlo" panose="020B0609030804020204"/>
                <a:cs typeface="Calibri" panose="020F0502020204030204" pitchFamily="34" charset="0"/>
              </a:rPr>
              <a:t>	print</a:t>
            </a:r>
            <a:r>
              <a:rPr lang="en-GB" dirty="0">
                <a:solidFill>
                  <a:srgbClr val="212121"/>
                </a:solidFill>
                <a:latin typeface="Menlo" panose="020B0609030804020204"/>
                <a:cs typeface="Calibri" panose="020F0502020204030204" pitchFamily="34" charset="0"/>
              </a:rPr>
              <a:t>(</a:t>
            </a:r>
            <a:r>
              <a:rPr lang="en-GB" dirty="0">
                <a:solidFill>
                  <a:srgbClr val="0D904F"/>
                </a:solidFill>
                <a:latin typeface="Menlo" panose="020B0609030804020204"/>
                <a:cs typeface="Calibri" panose="020F0502020204030204" pitchFamily="34" charset="0"/>
              </a:rPr>
              <a:t>'Print foo:'</a:t>
            </a:r>
            <a:r>
              <a:rPr lang="en-GB" dirty="0">
                <a:solidFill>
                  <a:srgbClr val="212121"/>
                </a:solidFill>
                <a:latin typeface="Menlo" panose="020B0609030804020204"/>
                <a:cs typeface="Calibri" panose="020F0502020204030204" pitchFamily="34" charset="0"/>
              </a:rPr>
              <a:t>, object[</a:t>
            </a:r>
            <a:r>
              <a:rPr lang="en-GB" dirty="0">
                <a:solidFill>
                  <a:srgbClr val="0D904F"/>
                </a:solidFill>
                <a:latin typeface="Menlo" panose="020B0609030804020204"/>
                <a:cs typeface="Calibri" panose="020F0502020204030204" pitchFamily="34" charset="0"/>
              </a:rPr>
              <a:t>'foo'</a:t>
            </a:r>
            <a:r>
              <a:rPr lang="en-GB" dirty="0">
                <a:solidFill>
                  <a:srgbClr val="212121"/>
                </a:solidFill>
                <a:latin typeface="Menlo" panose="020B0609030804020204"/>
                <a:cs typeface="Calibri" panose="020F0502020204030204" pitchFamily="34" charset="0"/>
              </a:rPr>
              <a:t>]);</a:t>
            </a:r>
            <a:endParaRPr lang="en-GB" dirty="0">
              <a:latin typeface="Menlo" panose="020B0609030804020204"/>
              <a:cs typeface="Calibri" panose="020F0502020204030204" pitchFamily="34" charset="0"/>
            </a:endParaRPr>
          </a:p>
          <a:p>
            <a:r>
              <a:rPr lang="en-GB" dirty="0">
                <a:solidFill>
                  <a:srgbClr val="D81B60"/>
                </a:solidFill>
                <a:latin typeface="Menlo" panose="020B0609030804020204"/>
                <a:ea typeface="Source Sans Pro"/>
                <a:cs typeface="Calibri" panose="020F0502020204030204" pitchFamily="34" charset="0"/>
              </a:rPr>
              <a:t>	// Access dictionary items using dot notation.</a:t>
            </a:r>
          </a:p>
          <a:p>
            <a:r>
              <a:rPr lang="en-GB" dirty="0">
                <a:solidFill>
                  <a:srgbClr val="3B78E7"/>
                </a:solidFill>
                <a:latin typeface="Menlo" panose="020B0609030804020204"/>
                <a:cs typeface="Calibri" panose="020F0502020204030204" pitchFamily="34" charset="0"/>
              </a:rPr>
              <a:t>	print</a:t>
            </a:r>
            <a:r>
              <a:rPr lang="en-GB" dirty="0">
                <a:solidFill>
                  <a:srgbClr val="212121"/>
                </a:solidFill>
                <a:latin typeface="Menlo" panose="020B0609030804020204"/>
                <a:cs typeface="Calibri" panose="020F0502020204030204" pitchFamily="34" charset="0"/>
              </a:rPr>
              <a:t>(</a:t>
            </a:r>
            <a:r>
              <a:rPr lang="en-GB" dirty="0">
                <a:solidFill>
                  <a:srgbClr val="0D904F"/>
                </a:solidFill>
                <a:latin typeface="Menlo" panose="020B0609030804020204"/>
                <a:cs typeface="Calibri" panose="020F0502020204030204" pitchFamily="34" charset="0"/>
              </a:rPr>
              <a:t>'Print stuff:'</a:t>
            </a:r>
            <a:r>
              <a:rPr lang="en-GB" dirty="0">
                <a:solidFill>
                  <a:srgbClr val="212121"/>
                </a:solidFill>
                <a:latin typeface="Menlo" panose="020B0609030804020204"/>
                <a:cs typeface="Calibri" panose="020F0502020204030204" pitchFamily="34" charset="0"/>
              </a:rPr>
              <a:t>, </a:t>
            </a:r>
            <a:r>
              <a:rPr lang="en-GB" dirty="0" err="1">
                <a:solidFill>
                  <a:srgbClr val="212121"/>
                </a:solidFill>
                <a:latin typeface="Menlo" panose="020B0609030804020204"/>
                <a:cs typeface="Calibri" panose="020F0502020204030204" pitchFamily="34" charset="0"/>
              </a:rPr>
              <a:t>object.stuff</a:t>
            </a:r>
            <a:r>
              <a:rPr lang="en-GB" dirty="0">
                <a:solidFill>
                  <a:srgbClr val="212121"/>
                </a:solidFill>
                <a:latin typeface="Menlo" panose="020B0609030804020204"/>
                <a:cs typeface="Calibri" panose="020F0502020204030204" pitchFamily="34" charset="0"/>
              </a:rPr>
              <a:t>);</a:t>
            </a:r>
            <a:endParaRPr lang="en-GB" dirty="0">
              <a:latin typeface="Menlo" panose="020B0609030804020204"/>
              <a:cs typeface="Calibri" panose="020F0502020204030204" pitchFamily="34" charset="0"/>
            </a:endParaRPr>
          </a:p>
          <a:p>
            <a:br>
              <a:rPr lang="en-GB" dirty="0"/>
            </a:br>
            <a:endParaRPr lang="en-GH" dirty="0"/>
          </a:p>
        </p:txBody>
      </p:sp>
    </p:spTree>
    <p:extLst>
      <p:ext uri="{BB962C8B-B14F-4D97-AF65-F5344CB8AC3E}">
        <p14:creationId xmlns:p14="http://schemas.microsoft.com/office/powerpoint/2010/main" val="2480926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EF2CCC-AD8B-AC44-86D0-A36CBCC7FE14}"/>
              </a:ext>
            </a:extLst>
          </p:cNvPr>
          <p:cNvSpPr/>
          <p:nvPr/>
        </p:nvSpPr>
        <p:spPr>
          <a:xfrm>
            <a:off x="192659" y="0"/>
            <a:ext cx="8769648" cy="4701287"/>
          </a:xfrm>
          <a:prstGeom prst="rect">
            <a:avLst/>
          </a:prstGeom>
        </p:spPr>
        <p:txBody>
          <a:bodyPr wrap="square">
            <a:spAutoFit/>
          </a:bodyPr>
          <a:lstStyle/>
          <a:p>
            <a:pPr marL="101600">
              <a:spcAft>
                <a:spcPts val="1200"/>
              </a:spcAft>
              <a:buClr>
                <a:schemeClr val="dk2"/>
              </a:buClr>
              <a:buSzPts val="2000"/>
            </a:pPr>
            <a:r>
              <a:rPr lang="en-GB" sz="2400" b="1" dirty="0">
                <a:solidFill>
                  <a:srgbClr val="0070C0"/>
                </a:solidFill>
                <a:latin typeface="Calibri" panose="020F0502020204030204" pitchFamily="34" charset="0"/>
                <a:ea typeface="Source Sans Pro"/>
                <a:cs typeface="Calibri" panose="020F0502020204030204" pitchFamily="34" charset="0"/>
              </a:rPr>
              <a:t>Dictionary (GEE)</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An Earth Engine Dictionary can be constructed from a JavaScript object, as with strings, numbers and lists</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During the construction, JavaScript functionality can be used to initialize the Earth Engine object. In the following example an </a:t>
            </a:r>
            <a:r>
              <a:rPr lang="en-GB" sz="2100" dirty="0" err="1">
                <a:solidFill>
                  <a:srgbClr val="0070C0"/>
                </a:solidFill>
                <a:latin typeface="Calibri" panose="020F0502020204030204" pitchFamily="34" charset="0"/>
                <a:ea typeface="Source Sans Pro"/>
                <a:cs typeface="Calibri" panose="020F0502020204030204" pitchFamily="34" charset="0"/>
              </a:rPr>
              <a:t>ee.Dictionary</a:t>
            </a:r>
            <a:r>
              <a:rPr lang="en-GB" sz="2100" dirty="0">
                <a:solidFill>
                  <a:srgbClr val="0070C0"/>
                </a:solidFill>
                <a:latin typeface="Calibri" panose="020F0502020204030204" pitchFamily="34" charset="0"/>
                <a:ea typeface="Source Sans Pro"/>
                <a:cs typeface="Calibri" panose="020F0502020204030204" pitchFamily="34" charset="0"/>
              </a:rPr>
              <a:t> is constructed directly from a JavaScript literal object:</a:t>
            </a:r>
          </a:p>
          <a:p>
            <a:r>
              <a:rPr lang="en-GB" dirty="0"/>
              <a:t>	</a:t>
            </a:r>
            <a:r>
              <a:rPr lang="en-GB" sz="1050" dirty="0">
                <a:solidFill>
                  <a:srgbClr val="D81B60"/>
                </a:solidFill>
                <a:latin typeface="Menlo" panose="020B0609030804020204" pitchFamily="49" charset="0"/>
              </a:rPr>
              <a:t>// Make a Dictionary on the server.</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a:t>
            </a:r>
            <a:r>
              <a:rPr lang="en-GB" sz="1050" dirty="0" err="1">
                <a:solidFill>
                  <a:srgbClr val="3B78E7"/>
                </a:solidFill>
                <a:latin typeface="Menlo" panose="020B0609030804020204" pitchFamily="49" charset="0"/>
              </a:rPr>
              <a:t>var</a:t>
            </a:r>
            <a:r>
              <a:rPr lang="en-GB" sz="1050" dirty="0">
                <a:solidFill>
                  <a:srgbClr val="37474F"/>
                </a:solidFill>
                <a:latin typeface="Menlo" panose="020B0609030804020204" pitchFamily="49" charset="0"/>
              </a:rPr>
              <a:t> dictionary = </a:t>
            </a:r>
            <a:r>
              <a:rPr lang="en-GB" sz="1050" dirty="0" err="1">
                <a:solidFill>
                  <a:srgbClr val="37474F"/>
                </a:solidFill>
                <a:latin typeface="Menlo" panose="020B0609030804020204" pitchFamily="49" charset="0"/>
              </a:rPr>
              <a:t>ee.</a:t>
            </a:r>
            <a:r>
              <a:rPr lang="en-GB" sz="1050" dirty="0" err="1">
                <a:solidFill>
                  <a:srgbClr val="9C27B0"/>
                </a:solidFill>
                <a:latin typeface="Menlo" panose="020B0609030804020204" pitchFamily="49" charset="0"/>
              </a:rPr>
              <a:t>Dictionary</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e: </a:t>
            </a:r>
            <a:r>
              <a:rPr lang="en-GB" sz="1050" dirty="0" err="1">
                <a:solidFill>
                  <a:srgbClr val="9C27B0"/>
                </a:solidFill>
                <a:latin typeface="Menlo" panose="020B0609030804020204" pitchFamily="49" charset="0"/>
              </a:rPr>
              <a:t>Math</a:t>
            </a:r>
            <a:r>
              <a:rPr lang="en-GB" sz="1050" dirty="0" err="1">
                <a:solidFill>
                  <a:srgbClr val="37474F"/>
                </a:solidFill>
                <a:latin typeface="Menlo" panose="020B0609030804020204" pitchFamily="49" charset="0"/>
              </a:rPr>
              <a:t>.E</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pi: </a:t>
            </a:r>
            <a:r>
              <a:rPr lang="en-GB" sz="1050" dirty="0" err="1">
                <a:solidFill>
                  <a:srgbClr val="9C27B0"/>
                </a:solidFill>
                <a:latin typeface="Menlo" panose="020B0609030804020204" pitchFamily="49" charset="0"/>
              </a:rPr>
              <a:t>Math</a:t>
            </a:r>
            <a:r>
              <a:rPr lang="en-GB" sz="1050" dirty="0" err="1">
                <a:solidFill>
                  <a:srgbClr val="37474F"/>
                </a:solidFill>
                <a:latin typeface="Menlo" panose="020B0609030804020204" pitchFamily="49" charset="0"/>
              </a:rPr>
              <a:t>.PI</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phi: (</a:t>
            </a:r>
            <a:r>
              <a:rPr lang="en-GB" sz="1050" dirty="0">
                <a:solidFill>
                  <a:srgbClr val="C53929"/>
                </a:solidFill>
                <a:latin typeface="Menlo" panose="020B0609030804020204" pitchFamily="49" charset="0"/>
              </a:rPr>
              <a:t>1</a:t>
            </a:r>
            <a:r>
              <a:rPr lang="en-GB" sz="1050" dirty="0">
                <a:solidFill>
                  <a:srgbClr val="37474F"/>
                </a:solidFill>
                <a:latin typeface="Menlo" panose="020B0609030804020204" pitchFamily="49" charset="0"/>
              </a:rPr>
              <a:t> + </a:t>
            </a:r>
            <a:r>
              <a:rPr lang="en-GB" sz="1050" dirty="0" err="1">
                <a:solidFill>
                  <a:srgbClr val="9C27B0"/>
                </a:solidFill>
                <a:latin typeface="Menlo" panose="020B0609030804020204" pitchFamily="49" charset="0"/>
              </a:rPr>
              <a:t>Math</a:t>
            </a:r>
            <a:r>
              <a:rPr lang="en-GB" sz="1050" dirty="0" err="1">
                <a:solidFill>
                  <a:srgbClr val="37474F"/>
                </a:solidFill>
                <a:latin typeface="Menlo" panose="020B0609030804020204" pitchFamily="49" charset="0"/>
              </a:rPr>
              <a:t>.sqrt</a:t>
            </a:r>
            <a:r>
              <a:rPr lang="en-GB" sz="1050" dirty="0">
                <a:solidFill>
                  <a:srgbClr val="37474F"/>
                </a:solidFill>
                <a:latin typeface="Menlo" panose="020B0609030804020204" pitchFamily="49" charset="0"/>
              </a:rPr>
              <a:t>(</a:t>
            </a:r>
            <a:r>
              <a:rPr lang="en-GB" sz="1050" dirty="0">
                <a:solidFill>
                  <a:srgbClr val="C53929"/>
                </a:solidFill>
                <a:latin typeface="Menlo" panose="020B0609030804020204" pitchFamily="49" charset="0"/>
              </a:rPr>
              <a:t>5</a:t>
            </a:r>
            <a:r>
              <a:rPr lang="en-GB" sz="1050" dirty="0">
                <a:solidFill>
                  <a:srgbClr val="37474F"/>
                </a:solidFill>
                <a:latin typeface="Menlo" panose="020B0609030804020204" pitchFamily="49" charset="0"/>
              </a:rPr>
              <a:t>)) / </a:t>
            </a:r>
            <a:r>
              <a:rPr lang="en-GB" sz="1050" dirty="0">
                <a:solidFill>
                  <a:srgbClr val="C53929"/>
                </a:solidFill>
                <a:latin typeface="Menlo" panose="020B0609030804020204" pitchFamily="49" charset="0"/>
              </a:rPr>
              <a:t>2</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a:t>
            </a:r>
            <a:br>
              <a:rPr lang="en-GB" sz="1050" dirty="0">
                <a:solidFill>
                  <a:srgbClr val="37474F"/>
                </a:solidFill>
                <a:latin typeface="Menlo" panose="020B0609030804020204" pitchFamily="49" charset="0"/>
              </a:rPr>
            </a:b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a:t>
            </a:r>
            <a:r>
              <a:rPr lang="en-GB" sz="1050" dirty="0">
                <a:solidFill>
                  <a:srgbClr val="D81B60"/>
                </a:solidFill>
                <a:latin typeface="Menlo" panose="020B0609030804020204" pitchFamily="49" charset="0"/>
              </a:rPr>
              <a:t>// Get some values from the dictionary.</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a:t>
            </a: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'Euler:'</a:t>
            </a:r>
            <a:r>
              <a:rPr lang="en-GB" sz="1050" dirty="0">
                <a:solidFill>
                  <a:srgbClr val="37474F"/>
                </a:solidFill>
                <a:latin typeface="Menlo" panose="020B0609030804020204" pitchFamily="49" charset="0"/>
              </a:rPr>
              <a:t>, </a:t>
            </a:r>
            <a:r>
              <a:rPr lang="en-GB" sz="1050" dirty="0" err="1">
                <a:solidFill>
                  <a:srgbClr val="37474F"/>
                </a:solidFill>
                <a:latin typeface="Menlo" panose="020B0609030804020204" pitchFamily="49" charset="0"/>
              </a:rPr>
              <a:t>dictionary.</a:t>
            </a:r>
            <a:r>
              <a:rPr lang="en-GB" sz="1050" dirty="0" err="1">
                <a:solidFill>
                  <a:srgbClr val="3B78E7"/>
                </a:solidFill>
                <a:latin typeface="Menlo" panose="020B0609030804020204" pitchFamily="49" charset="0"/>
              </a:rPr>
              <a:t>get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'e'</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a:t>
            </a: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'Pi:'</a:t>
            </a:r>
            <a:r>
              <a:rPr lang="en-GB" sz="1050" dirty="0">
                <a:solidFill>
                  <a:srgbClr val="37474F"/>
                </a:solidFill>
                <a:latin typeface="Menlo" panose="020B0609030804020204" pitchFamily="49" charset="0"/>
              </a:rPr>
              <a:t>, </a:t>
            </a:r>
            <a:r>
              <a:rPr lang="en-GB" sz="1050" dirty="0" err="1">
                <a:solidFill>
                  <a:srgbClr val="37474F"/>
                </a:solidFill>
                <a:latin typeface="Menlo" panose="020B0609030804020204" pitchFamily="49" charset="0"/>
              </a:rPr>
              <a:t>dictionary.</a:t>
            </a:r>
            <a:r>
              <a:rPr lang="en-GB" sz="1050" dirty="0" err="1">
                <a:solidFill>
                  <a:srgbClr val="3B78E7"/>
                </a:solidFill>
                <a:latin typeface="Menlo" panose="020B0609030804020204" pitchFamily="49" charset="0"/>
              </a:rPr>
              <a:t>get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'pi'</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a:t>
            </a: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'Golden ratio:'</a:t>
            </a:r>
            <a:r>
              <a:rPr lang="en-GB" sz="1050" dirty="0">
                <a:solidFill>
                  <a:srgbClr val="37474F"/>
                </a:solidFill>
                <a:latin typeface="Menlo" panose="020B0609030804020204" pitchFamily="49" charset="0"/>
              </a:rPr>
              <a:t>, </a:t>
            </a:r>
            <a:r>
              <a:rPr lang="en-GB" sz="1050" dirty="0" err="1">
                <a:solidFill>
                  <a:srgbClr val="37474F"/>
                </a:solidFill>
                <a:latin typeface="Menlo" panose="020B0609030804020204" pitchFamily="49" charset="0"/>
              </a:rPr>
              <a:t>dictionary.</a:t>
            </a:r>
            <a:r>
              <a:rPr lang="en-GB" sz="1050" dirty="0" err="1">
                <a:solidFill>
                  <a:srgbClr val="3B78E7"/>
                </a:solidFill>
                <a:latin typeface="Menlo" panose="020B0609030804020204" pitchFamily="49" charset="0"/>
              </a:rPr>
              <a:t>get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'phi'</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a:t>
            </a:r>
            <a:r>
              <a:rPr lang="en-GB" sz="1050" dirty="0">
                <a:solidFill>
                  <a:srgbClr val="D81B60"/>
                </a:solidFill>
                <a:latin typeface="Menlo" panose="020B0609030804020204" pitchFamily="49" charset="0"/>
              </a:rPr>
              <a:t>// Get all the keys:</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a:t>
            </a: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'Keys: '</a:t>
            </a:r>
            <a:r>
              <a:rPr lang="en-GB" sz="1050" dirty="0">
                <a:solidFill>
                  <a:srgbClr val="37474F"/>
                </a:solidFill>
                <a:latin typeface="Menlo" panose="020B0609030804020204" pitchFamily="49" charset="0"/>
              </a:rPr>
              <a:t>, </a:t>
            </a:r>
            <a:r>
              <a:rPr lang="en-GB" sz="1050" dirty="0" err="1">
                <a:solidFill>
                  <a:srgbClr val="37474F"/>
                </a:solidFill>
                <a:latin typeface="Menlo" panose="020B0609030804020204" pitchFamily="49" charset="0"/>
              </a:rPr>
              <a:t>dictionary.keys</a:t>
            </a:r>
            <a:r>
              <a:rPr lang="en-GB" sz="1050" dirty="0">
                <a:solidFill>
                  <a:srgbClr val="37474F"/>
                </a:solidFill>
                <a:latin typeface="Menlo" panose="020B0609030804020204" pitchFamily="49" charset="0"/>
              </a:rPr>
              <a:t>());</a:t>
            </a:r>
            <a:endParaRPr lang="en-GB" sz="1050" dirty="0"/>
          </a:p>
        </p:txBody>
      </p:sp>
      <p:sp>
        <p:nvSpPr>
          <p:cNvPr id="5" name="Rectangle 4">
            <a:extLst>
              <a:ext uri="{FF2B5EF4-FFF2-40B4-BE49-F238E27FC236}">
                <a16:creationId xmlns:a16="http://schemas.microsoft.com/office/drawing/2014/main" id="{62C48D55-C211-F144-8349-13DBEA5AE410}"/>
              </a:ext>
            </a:extLst>
          </p:cNvPr>
          <p:cNvSpPr/>
          <p:nvPr/>
        </p:nvSpPr>
        <p:spPr>
          <a:xfrm>
            <a:off x="5514602" y="3144450"/>
            <a:ext cx="2241585" cy="307777"/>
          </a:xfrm>
          <a:prstGeom prst="rect">
            <a:avLst/>
          </a:prstGeom>
        </p:spPr>
        <p:txBody>
          <a:bodyPr wrap="square">
            <a:spAutoFit/>
          </a:bodyPr>
          <a:lstStyle/>
          <a:p>
            <a:r>
              <a:rPr lang="en-GB" dirty="0">
                <a:latin typeface="Menlo" panose="020B0609030804020204"/>
                <a:cs typeface="Calibri" panose="020F0502020204030204" pitchFamily="34" charset="0"/>
                <a:hlinkClick r:id="rId2"/>
              </a:rPr>
              <a:t>Run in Code Editor</a:t>
            </a:r>
            <a:endParaRPr lang="en-GH" dirty="0">
              <a:latin typeface="Menlo" panose="020B0609030804020204"/>
              <a:cs typeface="Calibri" panose="020F0502020204030204" pitchFamily="34" charset="0"/>
            </a:endParaRPr>
          </a:p>
        </p:txBody>
      </p:sp>
    </p:spTree>
    <p:extLst>
      <p:ext uri="{BB962C8B-B14F-4D97-AF65-F5344CB8AC3E}">
        <p14:creationId xmlns:p14="http://schemas.microsoft.com/office/powerpoint/2010/main" val="617725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F61A8-90C5-A84D-9CA0-5685C4E2D5B5}"/>
              </a:ext>
            </a:extLst>
          </p:cNvPr>
          <p:cNvSpPr>
            <a:spLocks noGrp="1"/>
          </p:cNvSpPr>
          <p:nvPr>
            <p:ph type="title"/>
          </p:nvPr>
        </p:nvSpPr>
        <p:spPr>
          <a:xfrm>
            <a:off x="0" y="4927"/>
            <a:ext cx="9850877" cy="619685"/>
          </a:xfrm>
        </p:spPr>
        <p:txBody>
          <a:bodyPr/>
          <a:lstStyle/>
          <a:p>
            <a:r>
              <a:rPr lang="en-GH" sz="2800" b="1" dirty="0">
                <a:latin typeface="Open Sans"/>
                <a:ea typeface="Open Sans"/>
                <a:cs typeface="Open Sans"/>
              </a:rPr>
              <a:t>DIFFERENCE BETWEEN LIST AND  DICTIONARY </a:t>
            </a:r>
          </a:p>
        </p:txBody>
      </p:sp>
      <p:graphicFrame>
        <p:nvGraphicFramePr>
          <p:cNvPr id="4" name="Table 3">
            <a:extLst>
              <a:ext uri="{FF2B5EF4-FFF2-40B4-BE49-F238E27FC236}">
                <a16:creationId xmlns:a16="http://schemas.microsoft.com/office/drawing/2014/main" id="{CCD42066-7D28-9046-A1AA-A158C74D3D2B}"/>
              </a:ext>
            </a:extLst>
          </p:cNvPr>
          <p:cNvGraphicFramePr>
            <a:graphicFrameLocks noGrp="1"/>
          </p:cNvGraphicFramePr>
          <p:nvPr>
            <p:extLst>
              <p:ext uri="{D42A27DB-BD31-4B8C-83A1-F6EECF244321}">
                <p14:modId xmlns:p14="http://schemas.microsoft.com/office/powerpoint/2010/main" val="2167985801"/>
              </p:ext>
            </p:extLst>
          </p:nvPr>
        </p:nvGraphicFramePr>
        <p:xfrm>
          <a:off x="1063942" y="820170"/>
          <a:ext cx="7211053" cy="3214388"/>
        </p:xfrm>
        <a:graphic>
          <a:graphicData uri="http://schemas.openxmlformats.org/drawingml/2006/table">
            <a:tbl>
              <a:tblPr>
                <a:tableStyleId>{3C2FFA5D-87B4-456A-9821-1D502468CF0F}</a:tableStyleId>
              </a:tblPr>
              <a:tblGrid>
                <a:gridCol w="3897164">
                  <a:extLst>
                    <a:ext uri="{9D8B030D-6E8A-4147-A177-3AD203B41FA5}">
                      <a16:colId xmlns:a16="http://schemas.microsoft.com/office/drawing/2014/main" val="1148855765"/>
                    </a:ext>
                  </a:extLst>
                </a:gridCol>
                <a:gridCol w="3313889">
                  <a:extLst>
                    <a:ext uri="{9D8B030D-6E8A-4147-A177-3AD203B41FA5}">
                      <a16:colId xmlns:a16="http://schemas.microsoft.com/office/drawing/2014/main" val="3279509972"/>
                    </a:ext>
                  </a:extLst>
                </a:gridCol>
              </a:tblGrid>
              <a:tr h="282206">
                <a:tc>
                  <a:txBody>
                    <a:bodyPr/>
                    <a:lstStyle/>
                    <a:p>
                      <a:pPr algn="l" fontAlgn="base"/>
                      <a:r>
                        <a:rPr lang="en-GB" sz="1400" b="1" u="none" strike="noStrike" cap="none" dirty="0">
                          <a:sym typeface="Arial"/>
                        </a:rPr>
                        <a:t>LIST</a:t>
                      </a:r>
                      <a:endParaRPr lang="en-GB" sz="1400" b="1" i="0" u="none" strike="noStrike" cap="none" dirty="0">
                        <a:solidFill>
                          <a:srgbClr val="0070C0"/>
                        </a:solidFill>
                        <a:latin typeface="Source Sans Pro"/>
                        <a:ea typeface="Source Sans Pro"/>
                        <a:cs typeface="Arial"/>
                        <a:sym typeface="Arial"/>
                      </a:endParaRPr>
                    </a:p>
                  </a:txBody>
                  <a:tcPr marL="73264" marR="73264" marT="73264" marB="73264" anchor="ctr"/>
                </a:tc>
                <a:tc>
                  <a:txBody>
                    <a:bodyPr/>
                    <a:lstStyle/>
                    <a:p>
                      <a:pPr algn="l" fontAlgn="base"/>
                      <a:r>
                        <a:rPr lang="en-GB" sz="1400" b="1" u="none" strike="noStrike" cap="none" dirty="0">
                          <a:sym typeface="Arial"/>
                        </a:rPr>
                        <a:t>DICTIONARY</a:t>
                      </a:r>
                      <a:endParaRPr lang="en-GB" sz="1400" b="1" i="0" u="none" strike="noStrike" cap="none" dirty="0">
                        <a:solidFill>
                          <a:srgbClr val="0070C0"/>
                        </a:solidFill>
                        <a:latin typeface="Source Sans Pro"/>
                        <a:ea typeface="Source Sans Pro"/>
                        <a:cs typeface="Arial"/>
                        <a:sym typeface="Arial"/>
                      </a:endParaRPr>
                    </a:p>
                  </a:txBody>
                  <a:tcPr marL="73264" marR="73264" marT="73264" marB="73264" anchor="ctr"/>
                </a:tc>
                <a:extLst>
                  <a:ext uri="{0D108BD9-81ED-4DB2-BD59-A6C34878D82A}">
                    <a16:rowId xmlns:a16="http://schemas.microsoft.com/office/drawing/2014/main" val="1103508031"/>
                  </a:ext>
                </a:extLst>
              </a:tr>
              <a:tr h="424444">
                <a:tc>
                  <a:txBody>
                    <a:bodyPr/>
                    <a:lstStyle/>
                    <a:p>
                      <a:pPr algn="l" fontAlgn="base"/>
                      <a:r>
                        <a:rPr lang="en-GB" sz="1200" u="none" strike="noStrike" cap="none" dirty="0">
                          <a:sym typeface="Arial"/>
                        </a:rPr>
                        <a:t>List is a collection of index values pairs</a:t>
                      </a:r>
                      <a:endParaRPr lang="en-GB" sz="1200" b="0" i="0" u="none" strike="noStrike" cap="none" dirty="0">
                        <a:solidFill>
                          <a:srgbClr val="0070C0"/>
                        </a:solidFill>
                        <a:latin typeface="Source Sans Pro"/>
                        <a:ea typeface="Source Sans Pro"/>
                        <a:cs typeface="Arial"/>
                        <a:sym typeface="Arial"/>
                      </a:endParaRPr>
                    </a:p>
                  </a:txBody>
                  <a:tcPr marL="73264" marR="73264" marT="102570" marB="102570" anchor="ctr"/>
                </a:tc>
                <a:tc>
                  <a:txBody>
                    <a:bodyPr/>
                    <a:lstStyle/>
                    <a:p>
                      <a:pPr algn="l" fontAlgn="base"/>
                      <a:r>
                        <a:rPr lang="en-GB" sz="1200" u="none" strike="noStrike" cap="none" dirty="0">
                          <a:sym typeface="Arial"/>
                        </a:rPr>
                        <a:t>Dictionary is a hashed structure of key and value pairs.</a:t>
                      </a:r>
                      <a:endParaRPr lang="en-GB" sz="1200" b="0" i="0" u="none" strike="noStrike" cap="none" dirty="0">
                        <a:solidFill>
                          <a:srgbClr val="0070C0"/>
                        </a:solidFill>
                        <a:latin typeface="Source Sans Pro"/>
                        <a:ea typeface="Source Sans Pro"/>
                        <a:cs typeface="Arial"/>
                        <a:sym typeface="Arial"/>
                      </a:endParaRPr>
                    </a:p>
                  </a:txBody>
                  <a:tcPr marL="73264" marR="73264" marT="102570" marB="102570" anchor="ctr"/>
                </a:tc>
                <a:extLst>
                  <a:ext uri="{0D108BD9-81ED-4DB2-BD59-A6C34878D82A}">
                    <a16:rowId xmlns:a16="http://schemas.microsoft.com/office/drawing/2014/main" val="1337739056"/>
                  </a:ext>
                </a:extLst>
              </a:tr>
              <a:tr h="565159">
                <a:tc>
                  <a:txBody>
                    <a:bodyPr/>
                    <a:lstStyle/>
                    <a:p>
                      <a:pPr algn="l" fontAlgn="base"/>
                      <a:r>
                        <a:rPr lang="en-GB" sz="1200" u="none" strike="noStrike" cap="none" dirty="0">
                          <a:sym typeface="Arial"/>
                        </a:rPr>
                        <a:t>List is created by placing elements in [ ] separated by commas “, “</a:t>
                      </a:r>
                      <a:endParaRPr lang="en-GB" sz="1200" b="0" i="0" u="none" strike="noStrike" cap="none" dirty="0">
                        <a:solidFill>
                          <a:srgbClr val="0070C0"/>
                        </a:solidFill>
                        <a:latin typeface="Source Sans Pro"/>
                        <a:ea typeface="Source Sans Pro"/>
                        <a:cs typeface="Arial"/>
                        <a:sym typeface="Arial"/>
                      </a:endParaRPr>
                    </a:p>
                  </a:txBody>
                  <a:tcPr marL="73264" marR="73264" marT="102570" marB="102570" anchor="ctr"/>
                </a:tc>
                <a:tc>
                  <a:txBody>
                    <a:bodyPr/>
                    <a:lstStyle/>
                    <a:p>
                      <a:pPr algn="l" fontAlgn="base"/>
                      <a:r>
                        <a:rPr lang="en-GB" sz="1200" u="none" strike="noStrike" cap="none" dirty="0">
                          <a:sym typeface="Arial"/>
                        </a:rPr>
                        <a:t>Dictionary is created by placing elements in { } as “</a:t>
                      </a:r>
                      <a:r>
                        <a:rPr lang="en-GB" sz="1200" u="none" strike="noStrike" cap="none" dirty="0" err="1">
                          <a:sym typeface="Arial"/>
                        </a:rPr>
                        <a:t>key”:”value</a:t>
                      </a:r>
                      <a:r>
                        <a:rPr lang="en-GB" sz="1200" u="none" strike="noStrike" cap="none" dirty="0">
                          <a:sym typeface="Arial"/>
                        </a:rPr>
                        <a:t>”, each key value pair is separated by commas “, “</a:t>
                      </a:r>
                      <a:endParaRPr lang="en-GB" sz="1200" b="0" i="0" u="none" strike="noStrike" cap="none" dirty="0">
                        <a:solidFill>
                          <a:srgbClr val="0070C0"/>
                        </a:solidFill>
                        <a:latin typeface="Source Sans Pro"/>
                        <a:ea typeface="Source Sans Pro"/>
                        <a:cs typeface="Arial"/>
                        <a:sym typeface="Arial"/>
                      </a:endParaRPr>
                    </a:p>
                  </a:txBody>
                  <a:tcPr marL="73264" marR="73264" marT="102570" marB="102570" anchor="ctr"/>
                </a:tc>
                <a:extLst>
                  <a:ext uri="{0D108BD9-81ED-4DB2-BD59-A6C34878D82A}">
                    <a16:rowId xmlns:a16="http://schemas.microsoft.com/office/drawing/2014/main" val="3174556202"/>
                  </a:ext>
                </a:extLst>
              </a:tr>
              <a:tr h="370845">
                <a:tc>
                  <a:txBody>
                    <a:bodyPr/>
                    <a:lstStyle/>
                    <a:p>
                      <a:pPr algn="l" fontAlgn="base"/>
                      <a:r>
                        <a:rPr lang="en-GB" sz="1200" u="none" strike="noStrike" cap="none" dirty="0">
                          <a:sym typeface="Arial"/>
                        </a:rPr>
                        <a:t>The indices of list are integers starting from 0.</a:t>
                      </a:r>
                      <a:endParaRPr lang="en-GB" sz="1200" b="0" i="0" u="none" strike="noStrike" cap="none" dirty="0">
                        <a:solidFill>
                          <a:srgbClr val="0070C0"/>
                        </a:solidFill>
                        <a:latin typeface="Source Sans Pro"/>
                        <a:ea typeface="Source Sans Pro"/>
                        <a:cs typeface="Arial"/>
                        <a:sym typeface="Arial"/>
                      </a:endParaRPr>
                    </a:p>
                  </a:txBody>
                  <a:tcPr marL="73264" marR="73264" marT="102570" marB="102570" anchor="ctr"/>
                </a:tc>
                <a:tc>
                  <a:txBody>
                    <a:bodyPr/>
                    <a:lstStyle/>
                    <a:p>
                      <a:pPr algn="l" fontAlgn="base"/>
                      <a:r>
                        <a:rPr lang="en-GB" sz="1200" u="none" strike="noStrike" cap="none" dirty="0">
                          <a:sym typeface="Arial"/>
                        </a:rPr>
                        <a:t>The keys of dictionary can be of any data type.</a:t>
                      </a:r>
                      <a:endParaRPr lang="en-GB" sz="1200" b="0" i="0" u="none" strike="noStrike" cap="none" dirty="0">
                        <a:solidFill>
                          <a:srgbClr val="0070C0"/>
                        </a:solidFill>
                        <a:latin typeface="Source Sans Pro"/>
                        <a:ea typeface="Source Sans Pro"/>
                        <a:cs typeface="Arial"/>
                        <a:sym typeface="Arial"/>
                      </a:endParaRPr>
                    </a:p>
                  </a:txBody>
                  <a:tcPr marL="73264" marR="73264" marT="102570" marB="102570" anchor="ctr"/>
                </a:tc>
                <a:extLst>
                  <a:ext uri="{0D108BD9-81ED-4DB2-BD59-A6C34878D82A}">
                    <a16:rowId xmlns:a16="http://schemas.microsoft.com/office/drawing/2014/main" val="2225204277"/>
                  </a:ext>
                </a:extLst>
              </a:tr>
              <a:tr h="377119">
                <a:tc>
                  <a:txBody>
                    <a:bodyPr/>
                    <a:lstStyle/>
                    <a:p>
                      <a:pPr algn="l" fontAlgn="base"/>
                      <a:r>
                        <a:rPr lang="en-GB" sz="1200" u="none" strike="noStrike" cap="none">
                          <a:sym typeface="Arial"/>
                        </a:rPr>
                        <a:t>The elements are accessed via indices.</a:t>
                      </a:r>
                      <a:endParaRPr lang="en-GB" sz="1200" b="0" i="0" u="none" strike="noStrike" cap="none">
                        <a:solidFill>
                          <a:srgbClr val="0070C0"/>
                        </a:solidFill>
                        <a:latin typeface="Source Sans Pro"/>
                        <a:ea typeface="Source Sans Pro"/>
                        <a:cs typeface="Arial"/>
                        <a:sym typeface="Arial"/>
                      </a:endParaRPr>
                    </a:p>
                  </a:txBody>
                  <a:tcPr marL="73264" marR="73264" marT="102570" marB="102570" anchor="ctr"/>
                </a:tc>
                <a:tc>
                  <a:txBody>
                    <a:bodyPr/>
                    <a:lstStyle/>
                    <a:p>
                      <a:pPr algn="l" fontAlgn="base"/>
                      <a:r>
                        <a:rPr lang="en-GB" sz="1200" u="none" strike="noStrike" cap="none" dirty="0">
                          <a:sym typeface="Arial"/>
                        </a:rPr>
                        <a:t>The elements are accessed via key-values.</a:t>
                      </a:r>
                      <a:endParaRPr lang="en-GB" sz="1200" b="0" i="0" u="none" strike="noStrike" cap="none" dirty="0">
                        <a:solidFill>
                          <a:srgbClr val="0070C0"/>
                        </a:solidFill>
                        <a:latin typeface="Source Sans Pro"/>
                        <a:ea typeface="Source Sans Pro"/>
                        <a:cs typeface="Arial"/>
                        <a:sym typeface="Arial"/>
                      </a:endParaRPr>
                    </a:p>
                  </a:txBody>
                  <a:tcPr marL="73264" marR="73264" marT="102570" marB="102570" anchor="ctr"/>
                </a:tc>
                <a:extLst>
                  <a:ext uri="{0D108BD9-81ED-4DB2-BD59-A6C34878D82A}">
                    <a16:rowId xmlns:a16="http://schemas.microsoft.com/office/drawing/2014/main" val="2252920724"/>
                  </a:ext>
                </a:extLst>
              </a:tr>
              <a:tr h="458061">
                <a:tc>
                  <a:txBody>
                    <a:bodyPr/>
                    <a:lstStyle/>
                    <a:p>
                      <a:pPr algn="l" fontAlgn="base"/>
                      <a:r>
                        <a:rPr lang="en-GB" sz="1200" u="none" strike="noStrike" cap="none" dirty="0">
                          <a:sym typeface="Arial"/>
                        </a:rPr>
                        <a:t>The order of the elements entered are maintained.</a:t>
                      </a:r>
                      <a:endParaRPr lang="en-GB" sz="1200" b="0" i="0" u="none" strike="noStrike" cap="none" dirty="0">
                        <a:solidFill>
                          <a:srgbClr val="0070C0"/>
                        </a:solidFill>
                        <a:latin typeface="Source Sans Pro"/>
                        <a:ea typeface="Source Sans Pro"/>
                        <a:cs typeface="Arial"/>
                        <a:sym typeface="Arial"/>
                      </a:endParaRPr>
                    </a:p>
                  </a:txBody>
                  <a:tcPr marL="73264" marR="73264" marT="102570" marB="102570" anchor="ctr"/>
                </a:tc>
                <a:tc>
                  <a:txBody>
                    <a:bodyPr/>
                    <a:lstStyle/>
                    <a:p>
                      <a:pPr algn="l" fontAlgn="base"/>
                      <a:r>
                        <a:rPr lang="en-GB" sz="1200" u="none" strike="noStrike" cap="none" dirty="0">
                          <a:sym typeface="Arial"/>
                        </a:rPr>
                        <a:t>There is no guarantee for maintaining order.</a:t>
                      </a:r>
                      <a:endParaRPr lang="en-GB" sz="1200" b="0" i="0" u="none" strike="noStrike" cap="none" dirty="0">
                        <a:solidFill>
                          <a:srgbClr val="0070C0"/>
                        </a:solidFill>
                        <a:latin typeface="Source Sans Pro"/>
                        <a:ea typeface="Source Sans Pro"/>
                        <a:cs typeface="Arial"/>
                        <a:sym typeface="Arial"/>
                      </a:endParaRPr>
                    </a:p>
                  </a:txBody>
                  <a:tcPr marL="73264" marR="73264" marT="102570" marB="102570" anchor="ctr"/>
                </a:tc>
                <a:extLst>
                  <a:ext uri="{0D108BD9-81ED-4DB2-BD59-A6C34878D82A}">
                    <a16:rowId xmlns:a16="http://schemas.microsoft.com/office/drawing/2014/main" val="280892292"/>
                  </a:ext>
                </a:extLst>
              </a:tr>
            </a:tbl>
          </a:graphicData>
        </a:graphic>
      </p:graphicFrame>
    </p:spTree>
    <p:extLst>
      <p:ext uri="{BB962C8B-B14F-4D97-AF65-F5344CB8AC3E}">
        <p14:creationId xmlns:p14="http://schemas.microsoft.com/office/powerpoint/2010/main" val="1686187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01;p118"/>
          <p:cNvSpPr txBox="1">
            <a:spLocks noGrp="1"/>
          </p:cNvSpPr>
          <p:nvPr>
            <p:ph type="title"/>
          </p:nvPr>
        </p:nvSpPr>
        <p:spPr>
          <a:xfrm>
            <a:off x="0" y="1959178"/>
            <a:ext cx="9144000" cy="865600"/>
          </a:xfrm>
          <a:prstGeom prst="rect">
            <a:avLst/>
          </a:prstGeom>
        </p:spPr>
        <p:txBody>
          <a:bodyPr spcFirstLastPara="1" vert="horz" wrap="square" lIns="121900" tIns="121900" rIns="121900" bIns="121900" rtlCol="0" anchor="ctr" anchorCtr="0">
            <a:noAutofit/>
          </a:bodyPr>
          <a:lstStyle/>
          <a:p>
            <a:pPr>
              <a:spcBef>
                <a:spcPts val="600"/>
              </a:spcBef>
              <a:buSzPts val="2000"/>
            </a:pPr>
            <a:r>
              <a:rPr lang="en-US" sz="3600" b="1" dirty="0">
                <a:latin typeface="Open Sans"/>
                <a:ea typeface="Open Sans"/>
                <a:cs typeface="Open Sans"/>
                <a:sym typeface="Source Sans Pro"/>
              </a:rPr>
              <a:t>Introduction</a:t>
            </a:r>
            <a:r>
              <a:rPr lang="en-US" sz="3600" dirty="0">
                <a:latin typeface="Open Sans"/>
                <a:ea typeface="Open Sans"/>
                <a:cs typeface="Open Sans"/>
                <a:sym typeface="Source Sans Pro"/>
              </a:rPr>
              <a:t> </a:t>
            </a:r>
            <a:r>
              <a:rPr lang="en-US" sz="3600" b="1" dirty="0">
                <a:latin typeface="Open Sans"/>
                <a:ea typeface="Open Sans"/>
                <a:cs typeface="Open Sans"/>
                <a:sym typeface="Source Sans Pro"/>
              </a:rPr>
              <a:t>to JavaScript</a:t>
            </a:r>
            <a:endParaRPr sz="3600" b="1" dirty="0">
              <a:latin typeface="Open Sans"/>
              <a:ea typeface="Open Sans"/>
              <a:cs typeface="Open Sans"/>
              <a:sym typeface="Source Sans Pro"/>
            </a:endParaRPr>
          </a:p>
        </p:txBody>
      </p:sp>
    </p:spTree>
    <p:extLst>
      <p:ext uri="{BB962C8B-B14F-4D97-AF65-F5344CB8AC3E}">
        <p14:creationId xmlns:p14="http://schemas.microsoft.com/office/powerpoint/2010/main" val="539721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4990945-191B-6A44-8334-62F3E4D7CC0F}"/>
              </a:ext>
            </a:extLst>
          </p:cNvPr>
          <p:cNvSpPr/>
          <p:nvPr/>
        </p:nvSpPr>
        <p:spPr>
          <a:xfrm>
            <a:off x="297641" y="69430"/>
            <a:ext cx="8183573" cy="4493538"/>
          </a:xfrm>
          <a:prstGeom prst="rect">
            <a:avLst/>
          </a:prstGeom>
        </p:spPr>
        <p:txBody>
          <a:bodyPr wrap="square">
            <a:spAutoFit/>
          </a:bodyPr>
          <a:lstStyle/>
          <a:p>
            <a:pPr marL="101600">
              <a:spcAft>
                <a:spcPts val="1200"/>
              </a:spcAft>
              <a:buClr>
                <a:schemeClr val="dk2"/>
              </a:buClr>
              <a:buSzPts val="2000"/>
            </a:pPr>
            <a:r>
              <a:rPr lang="en-GB" sz="2400" b="1" dirty="0">
                <a:solidFill>
                  <a:srgbClr val="0070C0"/>
                </a:solidFill>
                <a:latin typeface="Calibri" panose="020F0502020204030204" pitchFamily="34" charset="0"/>
                <a:ea typeface="Source Sans Pro"/>
                <a:cs typeface="Calibri" panose="020F0502020204030204" pitchFamily="34" charset="0"/>
              </a:rPr>
              <a:t>Dates</a:t>
            </a:r>
          </a:p>
          <a:p>
            <a:pPr marL="457200" lvl="5" indent="-355600">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Date objects represents time Earth Engine</a:t>
            </a:r>
          </a:p>
          <a:p>
            <a:pPr marL="457200" lvl="5" indent="-355600">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As in the previous examples, it is important to distinguish between a JavaScript</a:t>
            </a:r>
            <a:r>
              <a:rPr lang="en-GB" sz="1500" dirty="0">
                <a:solidFill>
                  <a:srgbClr val="0070C0"/>
                </a:solidFill>
                <a:latin typeface="Source Sans Pro"/>
                <a:ea typeface="Source Sans Pro"/>
              </a:rPr>
              <a:t> </a:t>
            </a:r>
            <a:r>
              <a:rPr lang="en-GB" sz="2000" dirty="0">
                <a:solidFill>
                  <a:srgbClr val="0070C0"/>
                </a:solidFill>
                <a:latin typeface="Source Sans Pro"/>
                <a:ea typeface="Source Sans Pro"/>
                <a:hlinkClick r:id="rId2"/>
              </a:rPr>
              <a:t>Date </a:t>
            </a:r>
            <a:r>
              <a:rPr lang="en-GB" sz="1500" dirty="0">
                <a:solidFill>
                  <a:srgbClr val="0070C0"/>
                </a:solidFill>
                <a:latin typeface="Source Sans Pro"/>
                <a:ea typeface="Source Sans Pro"/>
              </a:rPr>
              <a:t> </a:t>
            </a:r>
            <a:r>
              <a:rPr lang="en-GB" sz="2100" dirty="0">
                <a:solidFill>
                  <a:srgbClr val="0070C0"/>
                </a:solidFill>
                <a:latin typeface="Calibri" panose="020F0502020204030204" pitchFamily="34" charset="0"/>
                <a:ea typeface="Source Sans Pro"/>
                <a:cs typeface="Calibri" panose="020F0502020204030204" pitchFamily="34" charset="0"/>
              </a:rPr>
              <a:t>object and an Earth Engine </a:t>
            </a:r>
            <a:r>
              <a:rPr lang="en-GB" sz="2100" dirty="0" err="1">
                <a:solidFill>
                  <a:srgbClr val="0070C0"/>
                </a:solidFill>
                <a:latin typeface="Calibri" panose="020F0502020204030204" pitchFamily="34" charset="0"/>
                <a:ea typeface="Source Sans Pro"/>
                <a:cs typeface="Calibri" panose="020F0502020204030204" pitchFamily="34" charset="0"/>
              </a:rPr>
              <a:t>ee.Dateobject</a:t>
            </a:r>
            <a:r>
              <a:rPr lang="en-GB" sz="2100" dirty="0">
                <a:solidFill>
                  <a:srgbClr val="0070C0"/>
                </a:solidFill>
                <a:latin typeface="Calibri" panose="020F0502020204030204" pitchFamily="34" charset="0"/>
                <a:ea typeface="Source Sans Pro"/>
                <a:cs typeface="Calibri" panose="020F0502020204030204" pitchFamily="34" charset="0"/>
              </a:rPr>
              <a:t> </a:t>
            </a:r>
          </a:p>
          <a:p>
            <a:pPr marL="457200" lvl="5" indent="-355600">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Construct an </a:t>
            </a:r>
            <a:r>
              <a:rPr lang="en-GB" sz="2100" dirty="0" err="1">
                <a:solidFill>
                  <a:srgbClr val="0070C0"/>
                </a:solidFill>
                <a:latin typeface="Calibri" panose="020F0502020204030204" pitchFamily="34" charset="0"/>
                <a:ea typeface="Source Sans Pro"/>
                <a:cs typeface="Calibri" panose="020F0502020204030204" pitchFamily="34" charset="0"/>
              </a:rPr>
              <a:t>ee.Date</a:t>
            </a:r>
            <a:r>
              <a:rPr lang="en-GB" sz="2100" dirty="0">
                <a:solidFill>
                  <a:srgbClr val="0070C0"/>
                </a:solidFill>
                <a:latin typeface="Calibri" panose="020F0502020204030204" pitchFamily="34" charset="0"/>
                <a:ea typeface="Source Sans Pro"/>
                <a:cs typeface="Calibri" panose="020F0502020204030204" pitchFamily="34" charset="0"/>
              </a:rPr>
              <a:t> from a string, from a JavaScript Date, or using static methods provided by the </a:t>
            </a:r>
            <a:r>
              <a:rPr lang="en-GB" sz="2100" dirty="0" err="1">
                <a:solidFill>
                  <a:srgbClr val="0070C0"/>
                </a:solidFill>
                <a:latin typeface="Calibri" panose="020F0502020204030204" pitchFamily="34" charset="0"/>
                <a:ea typeface="Source Sans Pro"/>
                <a:cs typeface="Calibri" panose="020F0502020204030204" pitchFamily="34" charset="0"/>
              </a:rPr>
              <a:t>ee.Date</a:t>
            </a:r>
            <a:r>
              <a:rPr lang="en-GB" sz="2100" dirty="0">
                <a:solidFill>
                  <a:srgbClr val="0070C0"/>
                </a:solidFill>
                <a:latin typeface="Calibri" panose="020F0502020204030204" pitchFamily="34" charset="0"/>
                <a:ea typeface="Source Sans Pro"/>
                <a:cs typeface="Calibri" panose="020F0502020204030204" pitchFamily="34" charset="0"/>
              </a:rPr>
              <a:t> class. (see the Date section in the </a:t>
            </a:r>
            <a:r>
              <a:rPr lang="en-GB" sz="2000" dirty="0">
                <a:solidFill>
                  <a:srgbClr val="0070C0"/>
                </a:solidFill>
                <a:latin typeface="Source Sans Pro"/>
                <a:ea typeface="Source Sans Pro"/>
                <a:hlinkClick r:id="rId3"/>
              </a:rPr>
              <a:t>Docs tab</a:t>
            </a:r>
            <a:r>
              <a:rPr lang="en-GB" sz="1500" dirty="0">
                <a:solidFill>
                  <a:srgbClr val="0070C0"/>
                </a:solidFill>
                <a:latin typeface="Source Sans Pro"/>
                <a:ea typeface="Source Sans Pro"/>
                <a:hlinkClick r:id="rId3"/>
              </a:rPr>
              <a:t> </a:t>
            </a:r>
            <a:r>
              <a:rPr lang="en-GB" sz="2100" dirty="0">
                <a:solidFill>
                  <a:srgbClr val="0070C0"/>
                </a:solidFill>
                <a:latin typeface="Calibri" panose="020F0502020204030204" pitchFamily="34" charset="0"/>
                <a:ea typeface="Source Sans Pro"/>
                <a:cs typeface="Calibri" panose="020F0502020204030204" pitchFamily="34" charset="0"/>
              </a:rPr>
              <a:t>for details)</a:t>
            </a:r>
          </a:p>
          <a:p>
            <a:endParaRPr lang="en-GB" sz="1050" dirty="0">
              <a:solidFill>
                <a:srgbClr val="212121"/>
              </a:solidFill>
              <a:latin typeface="Times New Roman" panose="02020603050405020304" pitchFamily="18" charset="0"/>
              <a:cs typeface="Times New Roman" panose="02020603050405020304" pitchFamily="18" charset="0"/>
            </a:endParaRPr>
          </a:p>
          <a:p>
            <a:r>
              <a:rPr lang="en-GB" sz="1050" dirty="0">
                <a:solidFill>
                  <a:srgbClr val="D81B60"/>
                </a:solidFill>
                <a:latin typeface="Times New Roman" panose="02020603050405020304" pitchFamily="18" charset="0"/>
                <a:cs typeface="Times New Roman" panose="02020603050405020304" pitchFamily="18" charset="0"/>
              </a:rPr>
              <a:t>	</a:t>
            </a:r>
            <a:r>
              <a:rPr lang="en-GB" sz="1050" dirty="0">
                <a:solidFill>
                  <a:srgbClr val="D81B60"/>
                </a:solidFill>
                <a:latin typeface="Menlo" panose="020B0609030804020204"/>
                <a:cs typeface="Times New Roman" panose="02020603050405020304" pitchFamily="18" charset="0"/>
              </a:rPr>
              <a:t>// Define a date in Earth Engine.</a:t>
            </a:r>
            <a:br>
              <a:rPr lang="en-GB" sz="1050" dirty="0">
                <a:solidFill>
                  <a:srgbClr val="37474F"/>
                </a:solidFill>
                <a:latin typeface="Menlo" panose="020B0609030804020204"/>
                <a:cs typeface="Times New Roman" panose="02020603050405020304" pitchFamily="18" charset="0"/>
              </a:rPr>
            </a:br>
            <a:r>
              <a:rPr lang="en-GB" sz="1050" dirty="0">
                <a:solidFill>
                  <a:srgbClr val="37474F"/>
                </a:solidFill>
                <a:latin typeface="Menlo" panose="020B0609030804020204"/>
                <a:cs typeface="Times New Roman" panose="02020603050405020304" pitchFamily="18" charset="0"/>
              </a:rPr>
              <a:t>	</a:t>
            </a:r>
            <a:r>
              <a:rPr lang="en-GB" sz="1050" dirty="0" err="1">
                <a:solidFill>
                  <a:srgbClr val="3B78E7"/>
                </a:solidFill>
                <a:latin typeface="Menlo" panose="020B0609030804020204"/>
                <a:cs typeface="Times New Roman" panose="02020603050405020304" pitchFamily="18" charset="0"/>
              </a:rPr>
              <a:t>var</a:t>
            </a:r>
            <a:r>
              <a:rPr lang="en-GB" sz="1050" dirty="0">
                <a:solidFill>
                  <a:srgbClr val="37474F"/>
                </a:solidFill>
                <a:latin typeface="Menlo" panose="020B0609030804020204"/>
                <a:cs typeface="Times New Roman" panose="02020603050405020304" pitchFamily="18" charset="0"/>
              </a:rPr>
              <a:t> date = </a:t>
            </a:r>
            <a:r>
              <a:rPr lang="en-GB" sz="1050" dirty="0" err="1">
                <a:solidFill>
                  <a:srgbClr val="37474F"/>
                </a:solidFill>
                <a:latin typeface="Menlo" panose="020B0609030804020204"/>
                <a:cs typeface="Times New Roman" panose="02020603050405020304" pitchFamily="18" charset="0"/>
              </a:rPr>
              <a:t>ee.</a:t>
            </a:r>
            <a:r>
              <a:rPr lang="en-GB" sz="1050" dirty="0" err="1">
                <a:solidFill>
                  <a:srgbClr val="9C27B0"/>
                </a:solidFill>
                <a:latin typeface="Menlo" panose="020B0609030804020204"/>
                <a:cs typeface="Times New Roman" panose="02020603050405020304" pitchFamily="18" charset="0"/>
              </a:rPr>
              <a:t>Date</a:t>
            </a:r>
            <a:r>
              <a:rPr lang="en-GB" sz="1050" dirty="0">
                <a:solidFill>
                  <a:srgbClr val="37474F"/>
                </a:solidFill>
                <a:latin typeface="Menlo" panose="020B0609030804020204"/>
                <a:cs typeface="Times New Roman" panose="02020603050405020304" pitchFamily="18" charset="0"/>
              </a:rPr>
              <a:t>(</a:t>
            </a:r>
            <a:r>
              <a:rPr lang="en-GB" sz="1050" dirty="0">
                <a:solidFill>
                  <a:srgbClr val="0D904F"/>
                </a:solidFill>
                <a:latin typeface="Menlo" panose="020B0609030804020204"/>
                <a:cs typeface="Times New Roman" panose="02020603050405020304" pitchFamily="18" charset="0"/>
              </a:rPr>
              <a:t>'2015-12-31'</a:t>
            </a:r>
            <a:r>
              <a:rPr lang="en-GB" sz="1050" dirty="0">
                <a:solidFill>
                  <a:srgbClr val="37474F"/>
                </a:solidFill>
                <a:latin typeface="Menlo" panose="020B0609030804020204"/>
                <a:cs typeface="Times New Roman" panose="02020603050405020304" pitchFamily="18" charset="0"/>
              </a:rPr>
              <a:t>);</a:t>
            </a:r>
            <a:br>
              <a:rPr lang="en-GB" sz="1050" dirty="0">
                <a:solidFill>
                  <a:srgbClr val="37474F"/>
                </a:solidFill>
                <a:latin typeface="Menlo" panose="020B0609030804020204"/>
                <a:cs typeface="Times New Roman" panose="02020603050405020304" pitchFamily="18" charset="0"/>
              </a:rPr>
            </a:br>
            <a:r>
              <a:rPr lang="en-GB" sz="1050" dirty="0">
                <a:solidFill>
                  <a:srgbClr val="37474F"/>
                </a:solidFill>
                <a:latin typeface="Menlo" panose="020B0609030804020204"/>
                <a:cs typeface="Times New Roman" panose="02020603050405020304" pitchFamily="18" charset="0"/>
              </a:rPr>
              <a:t>	</a:t>
            </a:r>
            <a:r>
              <a:rPr lang="en-GB" sz="1050" dirty="0">
                <a:solidFill>
                  <a:srgbClr val="3B78E7"/>
                </a:solidFill>
                <a:latin typeface="Menlo" panose="020B0609030804020204"/>
                <a:cs typeface="Times New Roman" panose="02020603050405020304" pitchFamily="18" charset="0"/>
              </a:rPr>
              <a:t>print</a:t>
            </a:r>
            <a:r>
              <a:rPr lang="en-GB" sz="1050" dirty="0">
                <a:solidFill>
                  <a:srgbClr val="37474F"/>
                </a:solidFill>
                <a:latin typeface="Menlo" panose="020B0609030804020204"/>
                <a:cs typeface="Times New Roman" panose="02020603050405020304" pitchFamily="18" charset="0"/>
              </a:rPr>
              <a:t>(</a:t>
            </a:r>
            <a:r>
              <a:rPr lang="en-GB" sz="1050" dirty="0">
                <a:solidFill>
                  <a:srgbClr val="0D904F"/>
                </a:solidFill>
                <a:latin typeface="Menlo" panose="020B0609030804020204"/>
                <a:cs typeface="Times New Roman" panose="02020603050405020304" pitchFamily="18" charset="0"/>
              </a:rPr>
              <a:t>'Date:'</a:t>
            </a:r>
            <a:r>
              <a:rPr lang="en-GB" sz="1050" dirty="0">
                <a:solidFill>
                  <a:srgbClr val="37474F"/>
                </a:solidFill>
                <a:latin typeface="Menlo" panose="020B0609030804020204"/>
                <a:cs typeface="Times New Roman" panose="02020603050405020304" pitchFamily="18" charset="0"/>
              </a:rPr>
              <a:t>, date);</a:t>
            </a:r>
            <a:br>
              <a:rPr lang="en-GB" sz="1050" dirty="0">
                <a:solidFill>
                  <a:srgbClr val="37474F"/>
                </a:solidFill>
                <a:latin typeface="Menlo" panose="020B0609030804020204"/>
                <a:cs typeface="Times New Roman" panose="02020603050405020304" pitchFamily="18" charset="0"/>
              </a:rPr>
            </a:br>
            <a:br>
              <a:rPr lang="en-GB" sz="1050" dirty="0">
                <a:solidFill>
                  <a:srgbClr val="37474F"/>
                </a:solidFill>
                <a:latin typeface="Menlo" panose="020B0609030804020204"/>
                <a:cs typeface="Times New Roman" panose="02020603050405020304" pitchFamily="18" charset="0"/>
              </a:rPr>
            </a:br>
            <a:r>
              <a:rPr lang="en-GB" sz="1050" dirty="0">
                <a:solidFill>
                  <a:srgbClr val="37474F"/>
                </a:solidFill>
                <a:latin typeface="Menlo" panose="020B0609030804020204"/>
                <a:cs typeface="Times New Roman" panose="02020603050405020304" pitchFamily="18" charset="0"/>
              </a:rPr>
              <a:t>	</a:t>
            </a:r>
            <a:r>
              <a:rPr lang="en-GB" sz="1050" dirty="0">
                <a:solidFill>
                  <a:srgbClr val="D81B60"/>
                </a:solidFill>
                <a:latin typeface="Menlo" panose="020B0609030804020204"/>
                <a:cs typeface="Times New Roman" panose="02020603050405020304" pitchFamily="18" charset="0"/>
              </a:rPr>
              <a:t>// Get the current time using the JavaScript </a:t>
            </a:r>
            <a:r>
              <a:rPr lang="en-GB" sz="1050" dirty="0" err="1">
                <a:solidFill>
                  <a:srgbClr val="D81B60"/>
                </a:solidFill>
                <a:latin typeface="Menlo" panose="020B0609030804020204"/>
                <a:cs typeface="Times New Roman" panose="02020603050405020304" pitchFamily="18" charset="0"/>
              </a:rPr>
              <a:t>Date.now</a:t>
            </a:r>
            <a:r>
              <a:rPr lang="en-GB" sz="1050" dirty="0">
                <a:solidFill>
                  <a:srgbClr val="D81B60"/>
                </a:solidFill>
                <a:latin typeface="Menlo" panose="020B0609030804020204"/>
                <a:cs typeface="Times New Roman" panose="02020603050405020304" pitchFamily="18" charset="0"/>
              </a:rPr>
              <a:t>() method.</a:t>
            </a:r>
            <a:br>
              <a:rPr lang="en-GB" sz="1050" dirty="0">
                <a:solidFill>
                  <a:srgbClr val="37474F"/>
                </a:solidFill>
                <a:latin typeface="Menlo" panose="020B0609030804020204"/>
                <a:cs typeface="Times New Roman" panose="02020603050405020304" pitchFamily="18" charset="0"/>
              </a:rPr>
            </a:br>
            <a:r>
              <a:rPr lang="en-GB" sz="1050" dirty="0">
                <a:solidFill>
                  <a:srgbClr val="37474F"/>
                </a:solidFill>
                <a:latin typeface="Menlo" panose="020B0609030804020204"/>
                <a:cs typeface="Times New Roman" panose="02020603050405020304" pitchFamily="18" charset="0"/>
              </a:rPr>
              <a:t>	</a:t>
            </a:r>
            <a:r>
              <a:rPr lang="en-GB" sz="1050" dirty="0" err="1">
                <a:solidFill>
                  <a:srgbClr val="3B78E7"/>
                </a:solidFill>
                <a:latin typeface="Menlo" panose="020B0609030804020204"/>
                <a:cs typeface="Times New Roman" panose="02020603050405020304" pitchFamily="18" charset="0"/>
              </a:rPr>
              <a:t>var</a:t>
            </a:r>
            <a:r>
              <a:rPr lang="en-GB" sz="1050" dirty="0">
                <a:solidFill>
                  <a:srgbClr val="37474F"/>
                </a:solidFill>
                <a:latin typeface="Menlo" panose="020B0609030804020204"/>
                <a:cs typeface="Times New Roman" panose="02020603050405020304" pitchFamily="18" charset="0"/>
              </a:rPr>
              <a:t> now = </a:t>
            </a:r>
            <a:r>
              <a:rPr lang="en-GB" sz="1050" dirty="0" err="1">
                <a:solidFill>
                  <a:srgbClr val="9C27B0"/>
                </a:solidFill>
                <a:latin typeface="Menlo" panose="020B0609030804020204"/>
                <a:cs typeface="Times New Roman" panose="02020603050405020304" pitchFamily="18" charset="0"/>
              </a:rPr>
              <a:t>Date</a:t>
            </a:r>
            <a:r>
              <a:rPr lang="en-GB" sz="1050" dirty="0" err="1">
                <a:solidFill>
                  <a:srgbClr val="37474F"/>
                </a:solidFill>
                <a:latin typeface="Menlo" panose="020B0609030804020204"/>
                <a:cs typeface="Times New Roman" panose="02020603050405020304" pitchFamily="18" charset="0"/>
              </a:rPr>
              <a:t>.now</a:t>
            </a:r>
            <a:r>
              <a:rPr lang="en-GB" sz="1050" dirty="0">
                <a:solidFill>
                  <a:srgbClr val="37474F"/>
                </a:solidFill>
                <a:latin typeface="Menlo" panose="020B0609030804020204"/>
                <a:cs typeface="Times New Roman" panose="02020603050405020304" pitchFamily="18" charset="0"/>
              </a:rPr>
              <a:t>();</a:t>
            </a:r>
            <a:br>
              <a:rPr lang="en-GB" sz="1050" dirty="0">
                <a:solidFill>
                  <a:srgbClr val="37474F"/>
                </a:solidFill>
                <a:latin typeface="Menlo" panose="020B0609030804020204"/>
                <a:cs typeface="Times New Roman" panose="02020603050405020304" pitchFamily="18" charset="0"/>
              </a:rPr>
            </a:br>
            <a:r>
              <a:rPr lang="en-GB" sz="1050" dirty="0">
                <a:solidFill>
                  <a:srgbClr val="37474F"/>
                </a:solidFill>
                <a:latin typeface="Menlo" panose="020B0609030804020204"/>
                <a:cs typeface="Times New Roman" panose="02020603050405020304" pitchFamily="18" charset="0"/>
              </a:rPr>
              <a:t>	</a:t>
            </a:r>
            <a:r>
              <a:rPr lang="en-GB" sz="1050" dirty="0">
                <a:solidFill>
                  <a:srgbClr val="3B78E7"/>
                </a:solidFill>
                <a:latin typeface="Menlo" panose="020B0609030804020204"/>
                <a:cs typeface="Times New Roman" panose="02020603050405020304" pitchFamily="18" charset="0"/>
              </a:rPr>
              <a:t>print</a:t>
            </a:r>
            <a:r>
              <a:rPr lang="en-GB" sz="1050" dirty="0">
                <a:solidFill>
                  <a:srgbClr val="37474F"/>
                </a:solidFill>
                <a:latin typeface="Menlo" panose="020B0609030804020204"/>
                <a:cs typeface="Times New Roman" panose="02020603050405020304" pitchFamily="18" charset="0"/>
              </a:rPr>
              <a:t>(</a:t>
            </a:r>
            <a:r>
              <a:rPr lang="en-GB" sz="1050" dirty="0">
                <a:solidFill>
                  <a:srgbClr val="0D904F"/>
                </a:solidFill>
                <a:latin typeface="Menlo" panose="020B0609030804020204"/>
                <a:cs typeface="Times New Roman" panose="02020603050405020304" pitchFamily="18" charset="0"/>
              </a:rPr>
              <a:t>'Milliseconds since January 1, 1970'</a:t>
            </a:r>
            <a:r>
              <a:rPr lang="en-GB" sz="1050" dirty="0">
                <a:solidFill>
                  <a:srgbClr val="37474F"/>
                </a:solidFill>
                <a:latin typeface="Menlo" panose="020B0609030804020204"/>
                <a:cs typeface="Times New Roman" panose="02020603050405020304" pitchFamily="18" charset="0"/>
              </a:rPr>
              <a:t>, now);</a:t>
            </a:r>
            <a:br>
              <a:rPr lang="en-GB" sz="1050" dirty="0">
                <a:solidFill>
                  <a:srgbClr val="37474F"/>
                </a:solidFill>
                <a:latin typeface="Menlo" panose="020B0609030804020204"/>
                <a:cs typeface="Times New Roman" panose="02020603050405020304" pitchFamily="18" charset="0"/>
              </a:rPr>
            </a:br>
            <a:br>
              <a:rPr lang="en-GB" sz="1050" dirty="0">
                <a:solidFill>
                  <a:srgbClr val="37474F"/>
                </a:solidFill>
                <a:latin typeface="Menlo" panose="020B0609030804020204"/>
                <a:cs typeface="Times New Roman" panose="02020603050405020304" pitchFamily="18" charset="0"/>
              </a:rPr>
            </a:br>
            <a:r>
              <a:rPr lang="en-GB" sz="1050" dirty="0">
                <a:solidFill>
                  <a:srgbClr val="37474F"/>
                </a:solidFill>
                <a:latin typeface="Menlo" panose="020B0609030804020204"/>
                <a:cs typeface="Times New Roman" panose="02020603050405020304" pitchFamily="18" charset="0"/>
              </a:rPr>
              <a:t>	</a:t>
            </a:r>
            <a:r>
              <a:rPr lang="en-GB" sz="1050" dirty="0">
                <a:solidFill>
                  <a:srgbClr val="D81B60"/>
                </a:solidFill>
                <a:latin typeface="Menlo" panose="020B0609030804020204"/>
                <a:cs typeface="Times New Roman" panose="02020603050405020304" pitchFamily="18" charset="0"/>
              </a:rPr>
              <a:t>// Initialize an </a:t>
            </a:r>
            <a:r>
              <a:rPr lang="en-GB" sz="1050" dirty="0" err="1">
                <a:solidFill>
                  <a:srgbClr val="D81B60"/>
                </a:solidFill>
                <a:latin typeface="Menlo" panose="020B0609030804020204"/>
                <a:cs typeface="Times New Roman" panose="02020603050405020304" pitchFamily="18" charset="0"/>
              </a:rPr>
              <a:t>ee.Date</a:t>
            </a:r>
            <a:r>
              <a:rPr lang="en-GB" sz="1050" dirty="0">
                <a:solidFill>
                  <a:srgbClr val="D81B60"/>
                </a:solidFill>
                <a:latin typeface="Menlo" panose="020B0609030804020204"/>
                <a:cs typeface="Times New Roman" panose="02020603050405020304" pitchFamily="18" charset="0"/>
              </a:rPr>
              <a:t> object.</a:t>
            </a:r>
            <a:br>
              <a:rPr lang="en-GB" sz="1050" dirty="0">
                <a:solidFill>
                  <a:srgbClr val="37474F"/>
                </a:solidFill>
                <a:latin typeface="Menlo" panose="020B0609030804020204"/>
                <a:cs typeface="Times New Roman" panose="02020603050405020304" pitchFamily="18" charset="0"/>
              </a:rPr>
            </a:br>
            <a:r>
              <a:rPr lang="en-GB" sz="1050" dirty="0">
                <a:solidFill>
                  <a:srgbClr val="37474F"/>
                </a:solidFill>
                <a:latin typeface="Menlo" panose="020B0609030804020204"/>
                <a:cs typeface="Times New Roman" panose="02020603050405020304" pitchFamily="18" charset="0"/>
              </a:rPr>
              <a:t>	</a:t>
            </a:r>
            <a:r>
              <a:rPr lang="en-GB" sz="1050" dirty="0" err="1">
                <a:solidFill>
                  <a:srgbClr val="3B78E7"/>
                </a:solidFill>
                <a:latin typeface="Menlo" panose="020B0609030804020204"/>
                <a:cs typeface="Times New Roman" panose="02020603050405020304" pitchFamily="18" charset="0"/>
              </a:rPr>
              <a:t>var</a:t>
            </a:r>
            <a:r>
              <a:rPr lang="en-GB" sz="1050" dirty="0">
                <a:solidFill>
                  <a:srgbClr val="37474F"/>
                </a:solidFill>
                <a:latin typeface="Menlo" panose="020B0609030804020204"/>
                <a:cs typeface="Times New Roman" panose="02020603050405020304" pitchFamily="18" charset="0"/>
              </a:rPr>
              <a:t> </a:t>
            </a:r>
            <a:r>
              <a:rPr lang="en-GB" sz="1050" dirty="0" err="1">
                <a:solidFill>
                  <a:srgbClr val="37474F"/>
                </a:solidFill>
                <a:latin typeface="Menlo" panose="020B0609030804020204"/>
                <a:cs typeface="Times New Roman" panose="02020603050405020304" pitchFamily="18" charset="0"/>
              </a:rPr>
              <a:t>eeNow</a:t>
            </a:r>
            <a:r>
              <a:rPr lang="en-GB" sz="1050" dirty="0">
                <a:solidFill>
                  <a:srgbClr val="37474F"/>
                </a:solidFill>
                <a:latin typeface="Menlo" panose="020B0609030804020204"/>
                <a:cs typeface="Times New Roman" panose="02020603050405020304" pitchFamily="18" charset="0"/>
              </a:rPr>
              <a:t> = </a:t>
            </a:r>
            <a:r>
              <a:rPr lang="en-GB" sz="1050" dirty="0" err="1">
                <a:solidFill>
                  <a:srgbClr val="37474F"/>
                </a:solidFill>
                <a:latin typeface="Menlo" panose="020B0609030804020204"/>
                <a:cs typeface="Times New Roman" panose="02020603050405020304" pitchFamily="18" charset="0"/>
              </a:rPr>
              <a:t>ee.</a:t>
            </a:r>
            <a:r>
              <a:rPr lang="en-GB" sz="1050" dirty="0" err="1">
                <a:solidFill>
                  <a:srgbClr val="9C27B0"/>
                </a:solidFill>
                <a:latin typeface="Menlo" panose="020B0609030804020204"/>
                <a:cs typeface="Times New Roman" panose="02020603050405020304" pitchFamily="18" charset="0"/>
              </a:rPr>
              <a:t>Date</a:t>
            </a:r>
            <a:r>
              <a:rPr lang="en-GB" sz="1050" dirty="0">
                <a:solidFill>
                  <a:srgbClr val="37474F"/>
                </a:solidFill>
                <a:latin typeface="Menlo" panose="020B0609030804020204"/>
                <a:cs typeface="Times New Roman" panose="02020603050405020304" pitchFamily="18" charset="0"/>
              </a:rPr>
              <a:t>(now);</a:t>
            </a:r>
            <a:br>
              <a:rPr lang="en-GB" sz="1050" dirty="0">
                <a:solidFill>
                  <a:srgbClr val="37474F"/>
                </a:solidFill>
                <a:latin typeface="Menlo" panose="020B0609030804020204"/>
                <a:cs typeface="Times New Roman" panose="02020603050405020304" pitchFamily="18" charset="0"/>
              </a:rPr>
            </a:br>
            <a:r>
              <a:rPr lang="en-GB" sz="1050" dirty="0">
                <a:solidFill>
                  <a:srgbClr val="37474F"/>
                </a:solidFill>
                <a:latin typeface="Menlo" panose="020B0609030804020204"/>
                <a:cs typeface="Times New Roman" panose="02020603050405020304" pitchFamily="18" charset="0"/>
              </a:rPr>
              <a:t>	</a:t>
            </a:r>
            <a:r>
              <a:rPr lang="en-GB" sz="1050" dirty="0">
                <a:solidFill>
                  <a:srgbClr val="3B78E7"/>
                </a:solidFill>
                <a:latin typeface="Menlo" panose="020B0609030804020204"/>
                <a:cs typeface="Times New Roman" panose="02020603050405020304" pitchFamily="18" charset="0"/>
              </a:rPr>
              <a:t>print</a:t>
            </a:r>
            <a:r>
              <a:rPr lang="en-GB" sz="1050" dirty="0">
                <a:solidFill>
                  <a:srgbClr val="37474F"/>
                </a:solidFill>
                <a:latin typeface="Menlo" panose="020B0609030804020204"/>
                <a:cs typeface="Times New Roman" panose="02020603050405020304" pitchFamily="18" charset="0"/>
              </a:rPr>
              <a:t>(</a:t>
            </a:r>
            <a:r>
              <a:rPr lang="en-GB" sz="1050" dirty="0">
                <a:solidFill>
                  <a:srgbClr val="0D904F"/>
                </a:solidFill>
                <a:latin typeface="Menlo" panose="020B0609030804020204"/>
                <a:cs typeface="Times New Roman" panose="02020603050405020304" pitchFamily="18" charset="0"/>
              </a:rPr>
              <a:t>'Now:'</a:t>
            </a:r>
            <a:r>
              <a:rPr lang="en-GB" sz="1050" dirty="0">
                <a:solidFill>
                  <a:srgbClr val="37474F"/>
                </a:solidFill>
                <a:latin typeface="Menlo" panose="020B0609030804020204"/>
                <a:cs typeface="Times New Roman" panose="02020603050405020304" pitchFamily="18" charset="0"/>
              </a:rPr>
              <a:t>, </a:t>
            </a:r>
            <a:r>
              <a:rPr lang="en-GB" sz="1050" dirty="0" err="1">
                <a:solidFill>
                  <a:srgbClr val="37474F"/>
                </a:solidFill>
                <a:latin typeface="Menlo" panose="020B0609030804020204"/>
                <a:cs typeface="Times New Roman" panose="02020603050405020304" pitchFamily="18" charset="0"/>
              </a:rPr>
              <a:t>eeNow</a:t>
            </a:r>
            <a:r>
              <a:rPr lang="en-GB" sz="1050" dirty="0">
                <a:solidFill>
                  <a:srgbClr val="37474F"/>
                </a:solidFill>
                <a:latin typeface="Menlo" panose="020B0609030804020204"/>
                <a:cs typeface="Times New Roman" panose="02020603050405020304" pitchFamily="18" charset="0"/>
              </a:rPr>
              <a:t>);</a:t>
            </a:r>
            <a:endParaRPr lang="en-GB" dirty="0">
              <a:latin typeface="Menlo" panose="020B0609030804020204"/>
              <a:cs typeface="Times New Roman" panose="02020603050405020304" pitchFamily="18" charset="0"/>
            </a:endParaRPr>
          </a:p>
        </p:txBody>
      </p:sp>
      <p:sp>
        <p:nvSpPr>
          <p:cNvPr id="2" name="Rectangle 1"/>
          <p:cNvSpPr/>
          <p:nvPr/>
        </p:nvSpPr>
        <p:spPr>
          <a:xfrm>
            <a:off x="6729879" y="2891274"/>
            <a:ext cx="1585690" cy="307777"/>
          </a:xfrm>
          <a:prstGeom prst="rect">
            <a:avLst/>
          </a:prstGeom>
        </p:spPr>
        <p:txBody>
          <a:bodyPr wrap="none">
            <a:spAutoFit/>
          </a:bodyPr>
          <a:lstStyle/>
          <a:p>
            <a:r>
              <a:rPr lang="en-GB" dirty="0">
                <a:latin typeface="Times New Roman" panose="02020603050405020304" pitchFamily="18" charset="0"/>
                <a:cs typeface="Times New Roman" panose="02020603050405020304" pitchFamily="18" charset="0"/>
                <a:hlinkClick r:id="rId4"/>
              </a:rPr>
              <a:t>Run in Code Editor</a:t>
            </a:r>
            <a:endParaRPr lang="en-US" dirty="0"/>
          </a:p>
        </p:txBody>
      </p:sp>
    </p:spTree>
    <p:extLst>
      <p:ext uri="{BB962C8B-B14F-4D97-AF65-F5344CB8AC3E}">
        <p14:creationId xmlns:p14="http://schemas.microsoft.com/office/powerpoint/2010/main" val="20685552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CC0A3B-34C6-C844-9F12-F0F48F242AF3}"/>
              </a:ext>
            </a:extLst>
          </p:cNvPr>
          <p:cNvSpPr/>
          <p:nvPr/>
        </p:nvSpPr>
        <p:spPr>
          <a:xfrm>
            <a:off x="308183" y="8759"/>
            <a:ext cx="7765774" cy="4108817"/>
          </a:xfrm>
          <a:prstGeom prst="rect">
            <a:avLst/>
          </a:prstGeom>
        </p:spPr>
        <p:txBody>
          <a:bodyPr wrap="square">
            <a:spAutoFit/>
          </a:bodyPr>
          <a:lstStyle/>
          <a:p>
            <a:pPr marL="101600">
              <a:spcAft>
                <a:spcPts val="1200"/>
              </a:spcAft>
              <a:buClr>
                <a:schemeClr val="dk2"/>
              </a:buClr>
              <a:buSzPts val="2000"/>
            </a:pPr>
            <a:r>
              <a:rPr lang="en-GB" sz="2400" b="1" dirty="0">
                <a:solidFill>
                  <a:srgbClr val="0070C0"/>
                </a:solidFill>
                <a:latin typeface="Calibri" panose="020F0502020204030204" pitchFamily="34" charset="0"/>
                <a:ea typeface="Source Sans Pro"/>
                <a:cs typeface="Calibri" panose="020F0502020204030204" pitchFamily="34" charset="0"/>
              </a:rPr>
              <a:t>Arrays and Array Images </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Arrays in Earth Engine are constructed from lists of numbers and lists of lists</a:t>
            </a:r>
          </a:p>
          <a:p>
            <a:pPr marL="457200" lvl="5" indent="-355600">
              <a:spcBef>
                <a:spcPts val="600"/>
              </a:spcBef>
              <a:buClr>
                <a:schemeClr val="dk2"/>
              </a:buClr>
              <a:buSzPts val="2000"/>
              <a:buFont typeface="Source Sans Pro"/>
              <a:buChar char="▹"/>
            </a:pPr>
            <a:r>
              <a:rPr lang="en-GB" sz="2100" dirty="0">
                <a:solidFill>
                  <a:srgbClr val="0070C0"/>
                </a:solidFill>
                <a:latin typeface="Calibri" panose="020F0502020204030204" pitchFamily="34" charset="0"/>
                <a:ea typeface="Source Sans Pro"/>
                <a:cs typeface="Calibri" panose="020F0502020204030204" pitchFamily="34" charset="0"/>
              </a:rPr>
              <a:t>The degree of nesting determines the number of dimensions</a:t>
            </a:r>
          </a:p>
          <a:p>
            <a:endParaRPr lang="en-GB" dirty="0">
              <a:latin typeface="Times New Roman" panose="02020603050405020304" pitchFamily="18" charset="0"/>
              <a:cs typeface="Times New Roman" panose="02020603050405020304" pitchFamily="18" charset="0"/>
            </a:endParaRPr>
          </a:p>
          <a:p>
            <a:r>
              <a:rPr lang="en-GB" dirty="0">
                <a:solidFill>
                  <a:srgbClr val="3B78E7"/>
                </a:solidFill>
                <a:latin typeface="Times New Roman" panose="02020603050405020304" pitchFamily="18" charset="0"/>
                <a:cs typeface="Times New Roman" panose="02020603050405020304" pitchFamily="18" charset="0"/>
              </a:rPr>
              <a:t>	</a:t>
            </a:r>
            <a:r>
              <a:rPr lang="en-GB" dirty="0" err="1">
                <a:solidFill>
                  <a:srgbClr val="3B78E7"/>
                </a:solidFill>
                <a:latin typeface="Menlo" panose="020B0609030804020204"/>
                <a:cs typeface="Times New Roman" panose="02020603050405020304" pitchFamily="18" charset="0"/>
              </a:rPr>
              <a:t>var</a:t>
            </a:r>
            <a:r>
              <a:rPr lang="en-GB" dirty="0">
                <a:solidFill>
                  <a:srgbClr val="3B78E7"/>
                </a:solidFill>
                <a:latin typeface="Menlo" panose="020B0609030804020204"/>
                <a:cs typeface="Times New Roman" panose="02020603050405020304" pitchFamily="18" charset="0"/>
              </a:rPr>
              <a:t> </a:t>
            </a:r>
            <a:r>
              <a:rPr lang="en-GB" dirty="0">
                <a:solidFill>
                  <a:srgbClr val="37474F"/>
                </a:solidFill>
                <a:latin typeface="Menlo" panose="020B0609030804020204"/>
                <a:cs typeface="Times New Roman" panose="02020603050405020304" pitchFamily="18" charset="0"/>
              </a:rPr>
              <a:t>coefficients</a:t>
            </a:r>
            <a:r>
              <a:rPr lang="en-GB" dirty="0">
                <a:solidFill>
                  <a:srgbClr val="3B78E7"/>
                </a:solidFill>
                <a:latin typeface="Menlo" panose="020B0609030804020204"/>
                <a:cs typeface="Times New Roman" panose="02020603050405020304" pitchFamily="18" charset="0"/>
              </a:rPr>
              <a:t> =</a:t>
            </a:r>
            <a:r>
              <a:rPr lang="en-GB" dirty="0">
                <a:solidFill>
                  <a:srgbClr val="37474F"/>
                </a:solidFill>
                <a:latin typeface="Menlo" panose="020B0609030804020204"/>
                <a:cs typeface="Times New Roman" panose="02020603050405020304" pitchFamily="18" charset="0"/>
              </a:rPr>
              <a:t> </a:t>
            </a:r>
            <a:r>
              <a:rPr lang="en-GB" dirty="0" err="1">
                <a:solidFill>
                  <a:srgbClr val="37474F"/>
                </a:solidFill>
                <a:latin typeface="Menlo" panose="020B0609030804020204"/>
                <a:cs typeface="Times New Roman" panose="02020603050405020304" pitchFamily="18" charset="0"/>
              </a:rPr>
              <a:t>ee.</a:t>
            </a:r>
            <a:r>
              <a:rPr lang="en-GB" dirty="0" err="1">
                <a:solidFill>
                  <a:srgbClr val="9C27B0"/>
                </a:solidFill>
                <a:latin typeface="Menlo" panose="020B0609030804020204"/>
                <a:cs typeface="Times New Roman" panose="02020603050405020304" pitchFamily="18" charset="0"/>
              </a:rPr>
              <a:t>Array</a:t>
            </a:r>
            <a:r>
              <a:rPr lang="en-GB" dirty="0">
                <a:solidFill>
                  <a:srgbClr val="37474F"/>
                </a:solidFill>
                <a:latin typeface="Menlo" panose="020B0609030804020204"/>
                <a:cs typeface="Times New Roman" panose="02020603050405020304" pitchFamily="18" charset="0"/>
              </a:rPr>
              <a:t>([</a:t>
            </a:r>
            <a:endParaRPr lang="en-GB" dirty="0">
              <a:latin typeface="Menlo" panose="020B0609030804020204"/>
              <a:cs typeface="Times New Roman" panose="02020603050405020304" pitchFamily="18" charset="0"/>
            </a:endParaRPr>
          </a:p>
          <a:p>
            <a:r>
              <a:rPr lang="en-GB" dirty="0">
                <a:solidFill>
                  <a:srgbClr val="37474F"/>
                </a:solidFill>
                <a:latin typeface="Menlo" panose="020B0609030804020204"/>
                <a:cs typeface="Times New Roman" panose="02020603050405020304" pitchFamily="18" charset="0"/>
              </a:rPr>
              <a:t>  	[0.3037, 0.2793, 0.4743, 0.5585, 0.5082, 0.1863],</a:t>
            </a:r>
            <a:endParaRPr lang="en-GB" dirty="0">
              <a:latin typeface="Menlo" panose="020B0609030804020204"/>
              <a:cs typeface="Times New Roman" panose="02020603050405020304" pitchFamily="18" charset="0"/>
            </a:endParaRPr>
          </a:p>
          <a:p>
            <a:r>
              <a:rPr lang="en-GB" dirty="0">
                <a:solidFill>
                  <a:srgbClr val="37474F"/>
                </a:solidFill>
                <a:latin typeface="Menlo" panose="020B0609030804020204"/>
                <a:cs typeface="Times New Roman" panose="02020603050405020304" pitchFamily="18" charset="0"/>
              </a:rPr>
              <a:t>  	[-0.2848, -0.2435, -0.5436, 0.7243, 0.0840, -0.1800],</a:t>
            </a:r>
            <a:endParaRPr lang="en-GB" dirty="0">
              <a:latin typeface="Menlo" panose="020B0609030804020204"/>
              <a:cs typeface="Times New Roman" panose="02020603050405020304" pitchFamily="18" charset="0"/>
            </a:endParaRPr>
          </a:p>
          <a:p>
            <a:r>
              <a:rPr lang="en-GB" dirty="0">
                <a:solidFill>
                  <a:srgbClr val="37474F"/>
                </a:solidFill>
                <a:latin typeface="Menlo" panose="020B0609030804020204"/>
                <a:cs typeface="Times New Roman" panose="02020603050405020304" pitchFamily="18" charset="0"/>
              </a:rPr>
              <a:t>  	[0.1509, 0.1973, 0.3279, 0.3406, -0.7112, -0.4572],</a:t>
            </a:r>
            <a:endParaRPr lang="en-GB" dirty="0">
              <a:latin typeface="Menlo" panose="020B0609030804020204"/>
              <a:cs typeface="Times New Roman" panose="02020603050405020304" pitchFamily="18" charset="0"/>
            </a:endParaRPr>
          </a:p>
          <a:p>
            <a:r>
              <a:rPr lang="en-GB" dirty="0">
                <a:solidFill>
                  <a:srgbClr val="37474F"/>
                </a:solidFill>
                <a:latin typeface="Menlo" panose="020B0609030804020204"/>
                <a:cs typeface="Times New Roman" panose="02020603050405020304" pitchFamily="18" charset="0"/>
              </a:rPr>
              <a:t>  	[-0.8242, 0.0849, 0.4392, -0.0580, 0.2012, -0.2768],</a:t>
            </a:r>
            <a:endParaRPr lang="en-GB" dirty="0">
              <a:latin typeface="Menlo" panose="020B0609030804020204"/>
              <a:cs typeface="Times New Roman" panose="02020603050405020304" pitchFamily="18" charset="0"/>
            </a:endParaRPr>
          </a:p>
          <a:p>
            <a:r>
              <a:rPr lang="en-GB" dirty="0">
                <a:solidFill>
                  <a:srgbClr val="37474F"/>
                </a:solidFill>
                <a:latin typeface="Menlo" panose="020B0609030804020204"/>
                <a:cs typeface="Times New Roman" panose="02020603050405020304" pitchFamily="18" charset="0"/>
              </a:rPr>
              <a:t>  	[-0.3280, 0.0549, 0.1075, 0.1855, -0.4357, 0.8085],</a:t>
            </a:r>
            <a:endParaRPr lang="en-GB" dirty="0">
              <a:latin typeface="Menlo" panose="020B0609030804020204"/>
              <a:cs typeface="Times New Roman" panose="02020603050405020304" pitchFamily="18" charset="0"/>
            </a:endParaRPr>
          </a:p>
          <a:p>
            <a:r>
              <a:rPr lang="en-GB" dirty="0">
                <a:solidFill>
                  <a:srgbClr val="37474F"/>
                </a:solidFill>
                <a:latin typeface="Menlo" panose="020B0609030804020204"/>
                <a:cs typeface="Times New Roman" panose="02020603050405020304" pitchFamily="18" charset="0"/>
              </a:rPr>
              <a:t>  	[0.1084, -0.9022, 0.4120, 0.0573, -0.0251, 0.0238]</a:t>
            </a:r>
            <a:endParaRPr lang="en-GB" dirty="0">
              <a:latin typeface="Menlo" panose="020B0609030804020204"/>
              <a:cs typeface="Times New Roman" panose="02020603050405020304" pitchFamily="18" charset="0"/>
            </a:endParaRPr>
          </a:p>
          <a:p>
            <a:r>
              <a:rPr lang="en-GB" dirty="0">
                <a:solidFill>
                  <a:srgbClr val="37474F"/>
                </a:solidFill>
                <a:latin typeface="Menlo" panose="020B0609030804020204"/>
                <a:cs typeface="Times New Roman" panose="02020603050405020304" pitchFamily="18" charset="0"/>
              </a:rPr>
              <a:t>	]);</a:t>
            </a:r>
            <a:endParaRPr lang="en-GB" dirty="0">
              <a:latin typeface="Menlo" panose="020B0609030804020204"/>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r>
              <a:rPr lang="en-GB" dirty="0">
                <a:solidFill>
                  <a:srgbClr val="3B78E7"/>
                </a:solidFill>
                <a:latin typeface="Times New Roman" panose="02020603050405020304" pitchFamily="18" charset="0"/>
                <a:cs typeface="Times New Roman" panose="02020603050405020304" pitchFamily="18" charset="0"/>
              </a:rPr>
              <a:t>	</a:t>
            </a:r>
            <a:r>
              <a:rPr lang="en-GB" dirty="0">
                <a:solidFill>
                  <a:srgbClr val="3B78E7"/>
                </a:solidFill>
                <a:latin typeface="Menlo" panose="020B0609030804020204"/>
                <a:cs typeface="Times New Roman" panose="02020603050405020304" pitchFamily="18" charset="0"/>
              </a:rPr>
              <a:t>print</a:t>
            </a:r>
            <a:r>
              <a:rPr lang="en-GB" dirty="0">
                <a:latin typeface="Menlo" panose="020B0609030804020204"/>
                <a:cs typeface="Times New Roman" panose="02020603050405020304" pitchFamily="18" charset="0"/>
              </a:rPr>
              <a:t>(“</a:t>
            </a:r>
            <a:r>
              <a:rPr lang="en-GB" dirty="0">
                <a:solidFill>
                  <a:srgbClr val="37474F"/>
                </a:solidFill>
                <a:latin typeface="Menlo" panose="020B0609030804020204"/>
                <a:cs typeface="Times New Roman" panose="02020603050405020304" pitchFamily="18" charset="0"/>
              </a:rPr>
              <a:t>coefficients</a:t>
            </a:r>
            <a:r>
              <a:rPr lang="en-GB" dirty="0">
                <a:latin typeface="Menlo" panose="020B0609030804020204"/>
                <a:cs typeface="Times New Roman" panose="02020603050405020304" pitchFamily="18" charset="0"/>
              </a:rPr>
              <a:t>” , </a:t>
            </a:r>
            <a:r>
              <a:rPr lang="en-GB" dirty="0">
                <a:solidFill>
                  <a:srgbClr val="37474F"/>
                </a:solidFill>
                <a:latin typeface="Menlo" panose="020B0609030804020204"/>
                <a:cs typeface="Times New Roman" panose="02020603050405020304" pitchFamily="18" charset="0"/>
              </a:rPr>
              <a:t>coefficients</a:t>
            </a:r>
            <a:r>
              <a:rPr lang="en-GB" dirty="0">
                <a:latin typeface="Menlo" panose="020B0609030804020204"/>
                <a:cs typeface="Times New Roman" panose="02020603050405020304" pitchFamily="18" charset="0"/>
              </a:rPr>
              <a:t>)</a:t>
            </a:r>
          </a:p>
        </p:txBody>
      </p:sp>
      <p:sp>
        <p:nvSpPr>
          <p:cNvPr id="2" name="Rectangle 1"/>
          <p:cNvSpPr/>
          <p:nvPr/>
        </p:nvSpPr>
        <p:spPr>
          <a:xfrm>
            <a:off x="1224023" y="4259633"/>
            <a:ext cx="2117887" cy="307777"/>
          </a:xfrm>
          <a:prstGeom prst="rect">
            <a:avLst/>
          </a:prstGeom>
        </p:spPr>
        <p:txBody>
          <a:bodyPr wrap="none">
            <a:spAutoFit/>
          </a:bodyPr>
          <a:lstStyle/>
          <a:p>
            <a:r>
              <a:rPr lang="en-GB" dirty="0">
                <a:latin typeface="Menlo" panose="020B0609030804020204"/>
                <a:cs typeface="Times New Roman" panose="02020603050405020304" pitchFamily="18" charset="0"/>
                <a:hlinkClick r:id="rId2"/>
              </a:rPr>
              <a:t>Run in Code Editor</a:t>
            </a:r>
            <a:endParaRPr lang="en-US" dirty="0">
              <a:latin typeface="Menlo" panose="020B0609030804020204"/>
            </a:endParaRPr>
          </a:p>
        </p:txBody>
      </p:sp>
    </p:spTree>
    <p:extLst>
      <p:ext uri="{BB962C8B-B14F-4D97-AF65-F5344CB8AC3E}">
        <p14:creationId xmlns:p14="http://schemas.microsoft.com/office/powerpoint/2010/main" val="23647453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55E383-D026-7946-BA1F-7FE2F0604F6A}"/>
              </a:ext>
            </a:extLst>
          </p:cNvPr>
          <p:cNvSpPr/>
          <p:nvPr/>
        </p:nvSpPr>
        <p:spPr>
          <a:xfrm>
            <a:off x="0" y="20891"/>
            <a:ext cx="9144000" cy="4955203"/>
          </a:xfrm>
          <a:prstGeom prst="rect">
            <a:avLst/>
          </a:prstGeom>
        </p:spPr>
        <p:txBody>
          <a:bodyPr wrap="square">
            <a:spAutoFit/>
          </a:bodyPr>
          <a:lstStyle/>
          <a:p>
            <a:r>
              <a:rPr lang="en-GB" sz="2400" b="1" dirty="0">
                <a:solidFill>
                  <a:srgbClr val="0070C0"/>
                </a:solidFill>
                <a:latin typeface="Calibri" panose="020F0502020204030204" pitchFamily="34" charset="0"/>
                <a:ea typeface="Source Sans Pro"/>
                <a:cs typeface="Calibri" panose="020F0502020204030204" pitchFamily="34" charset="0"/>
                <a:sym typeface="Source Sans Pro"/>
              </a:rPr>
              <a:t>Functions</a:t>
            </a:r>
          </a:p>
          <a:p>
            <a:pPr marL="457200" lvl="5" indent="-355600">
              <a:buClr>
                <a:schemeClr val="dk2"/>
              </a:buClr>
              <a:buSzPts val="2000"/>
              <a:buFont typeface="Source Sans Pro"/>
              <a:buChar char="▹"/>
            </a:pPr>
            <a:r>
              <a:rPr lang="en-GB" sz="2000" dirty="0">
                <a:solidFill>
                  <a:srgbClr val="0070C0"/>
                </a:solidFill>
                <a:latin typeface="Calibri" panose="020F0502020204030204" pitchFamily="34" charset="0"/>
                <a:ea typeface="Source Sans Pro"/>
                <a:cs typeface="Calibri" panose="020F0502020204030204" pitchFamily="34" charset="0"/>
                <a:sym typeface="Source Sans Pro"/>
              </a:rPr>
              <a:t>Functions improve code readability and reusability by grouping sets of operations </a:t>
            </a:r>
          </a:p>
          <a:p>
            <a:pPr marL="457200" lvl="5" indent="-355600">
              <a:spcBef>
                <a:spcPts val="600"/>
              </a:spcBef>
              <a:buClr>
                <a:schemeClr val="dk2"/>
              </a:buClr>
              <a:buSzPts val="2000"/>
              <a:buFont typeface="Source Sans Pro"/>
              <a:buChar char="▹"/>
            </a:pPr>
            <a:r>
              <a:rPr lang="en-GB" sz="2000" dirty="0">
                <a:solidFill>
                  <a:srgbClr val="0070C0"/>
                </a:solidFill>
                <a:latin typeface="Calibri" panose="020F0502020204030204" pitchFamily="34" charset="0"/>
                <a:ea typeface="Source Sans Pro"/>
                <a:cs typeface="Calibri" panose="020F0502020204030204" pitchFamily="34" charset="0"/>
                <a:sym typeface="Source Sans Pro"/>
              </a:rPr>
              <a:t>They are defined with the function keyword</a:t>
            </a:r>
          </a:p>
          <a:p>
            <a:pPr marL="457200" lvl="5" indent="-355600">
              <a:spcBef>
                <a:spcPts val="600"/>
              </a:spcBef>
              <a:buClr>
                <a:schemeClr val="dk2"/>
              </a:buClr>
              <a:buSzPts val="2000"/>
              <a:buFont typeface="Source Sans Pro"/>
              <a:buChar char="▹"/>
            </a:pPr>
            <a:r>
              <a:rPr lang="en-GB" sz="2000" dirty="0">
                <a:solidFill>
                  <a:srgbClr val="0070C0"/>
                </a:solidFill>
                <a:latin typeface="Calibri" panose="020F0502020204030204" pitchFamily="34" charset="0"/>
                <a:ea typeface="Source Sans Pro"/>
                <a:cs typeface="Calibri" panose="020F0502020204030204" pitchFamily="34" charset="0"/>
                <a:sym typeface="Source Sans Pro"/>
              </a:rPr>
              <a:t>Function names start with a letter and have a pair of parentheses at the end</a:t>
            </a:r>
          </a:p>
          <a:p>
            <a:pPr marL="457200" lvl="5" indent="-355600">
              <a:spcBef>
                <a:spcPts val="600"/>
              </a:spcBef>
              <a:buClr>
                <a:schemeClr val="dk2"/>
              </a:buClr>
              <a:buSzPts val="2000"/>
              <a:buFont typeface="Source Sans Pro"/>
              <a:buChar char="▹"/>
            </a:pPr>
            <a:r>
              <a:rPr lang="en-GB" sz="2000" dirty="0">
                <a:solidFill>
                  <a:srgbClr val="0070C0"/>
                </a:solidFill>
                <a:latin typeface="Calibri" panose="020F0502020204030204" pitchFamily="34" charset="0"/>
                <a:ea typeface="Source Sans Pro"/>
                <a:cs typeface="Calibri" panose="020F0502020204030204" pitchFamily="34" charset="0"/>
                <a:sym typeface="Source Sans Pro"/>
              </a:rPr>
              <a:t>They often take parameters which tell the function what to do. These parameters go inside the parentheses () and the set of statements making up the function go inside curly brackets</a:t>
            </a:r>
          </a:p>
          <a:p>
            <a:pPr marL="457200" lvl="5" indent="-355600">
              <a:spcBef>
                <a:spcPts val="600"/>
              </a:spcBef>
              <a:buClr>
                <a:schemeClr val="dk2"/>
              </a:buClr>
              <a:buSzPts val="2000"/>
              <a:buFont typeface="Source Sans Pro"/>
              <a:buChar char="▹"/>
            </a:pPr>
            <a:r>
              <a:rPr lang="en-GB" sz="2000" dirty="0">
                <a:solidFill>
                  <a:srgbClr val="0070C0"/>
                </a:solidFill>
                <a:latin typeface="Calibri" panose="020F0502020204030204" pitchFamily="34" charset="0"/>
                <a:ea typeface="Source Sans Pro"/>
                <a:cs typeface="Calibri" panose="020F0502020204030204" pitchFamily="34" charset="0"/>
                <a:sym typeface="Source Sans Pro"/>
              </a:rPr>
              <a:t>The return keyword indicates what the function output is </a:t>
            </a:r>
          </a:p>
          <a:p>
            <a:pPr marL="457200" lvl="5" indent="-355600">
              <a:spcBef>
                <a:spcPts val="600"/>
              </a:spcBef>
              <a:spcAft>
                <a:spcPts val="600"/>
              </a:spcAft>
              <a:buClr>
                <a:schemeClr val="dk2"/>
              </a:buClr>
              <a:buSzPts val="2000"/>
              <a:buFont typeface="Source Sans Pro"/>
              <a:buChar char="▹"/>
            </a:pPr>
            <a:r>
              <a:rPr lang="en-GB" sz="2000" dirty="0">
                <a:solidFill>
                  <a:srgbClr val="0070C0"/>
                </a:solidFill>
                <a:latin typeface="Calibri" panose="020F0502020204030204" pitchFamily="34" charset="0"/>
                <a:ea typeface="Source Sans Pro"/>
                <a:cs typeface="Calibri" panose="020F0502020204030204" pitchFamily="34" charset="0"/>
                <a:sym typeface="Source Sans Pro"/>
              </a:rPr>
              <a:t>There are several ways to declare a function</a:t>
            </a:r>
          </a:p>
          <a:p>
            <a:r>
              <a:rPr lang="en-GB" dirty="0"/>
              <a:t>	</a:t>
            </a:r>
            <a:r>
              <a:rPr lang="en-GB" sz="1200" dirty="0" err="1">
                <a:solidFill>
                  <a:srgbClr val="3B78E7"/>
                </a:solidFill>
                <a:latin typeface="Menlo" panose="020B0609030804020204" pitchFamily="49" charset="0"/>
              </a:rPr>
              <a:t>var</a:t>
            </a:r>
            <a:r>
              <a:rPr lang="en-GB" sz="1200" dirty="0">
                <a:solidFill>
                  <a:srgbClr val="37474F"/>
                </a:solidFill>
                <a:latin typeface="Menlo" panose="020B0609030804020204" pitchFamily="49" charset="0"/>
              </a:rPr>
              <a:t> </a:t>
            </a:r>
            <a:r>
              <a:rPr lang="en-GB" sz="1200" dirty="0" err="1">
                <a:solidFill>
                  <a:srgbClr val="37474F"/>
                </a:solidFill>
                <a:latin typeface="Menlo" panose="020B0609030804020204" pitchFamily="49" charset="0"/>
              </a:rPr>
              <a:t>myFunction</a:t>
            </a:r>
            <a:r>
              <a:rPr lang="en-GB" sz="1200" dirty="0">
                <a:solidFill>
                  <a:srgbClr val="37474F"/>
                </a:solidFill>
                <a:latin typeface="Menlo" panose="020B0609030804020204" pitchFamily="49" charset="0"/>
              </a:rPr>
              <a:t> = </a:t>
            </a:r>
            <a:r>
              <a:rPr lang="en-GB" sz="1200" dirty="0">
                <a:solidFill>
                  <a:srgbClr val="3B78E7"/>
                </a:solidFill>
                <a:latin typeface="Menlo" panose="020B0609030804020204" pitchFamily="49" charset="0"/>
              </a:rPr>
              <a:t>function</a:t>
            </a:r>
            <a:r>
              <a:rPr lang="en-GB" sz="1200" dirty="0">
                <a:solidFill>
                  <a:srgbClr val="37474F"/>
                </a:solidFill>
                <a:latin typeface="Menlo" panose="020B0609030804020204" pitchFamily="49" charset="0"/>
              </a:rPr>
              <a:t>(parameter1, parameter2, parameter3) {</a:t>
            </a:r>
            <a:br>
              <a:rPr lang="en-GB" sz="1200" dirty="0">
                <a:solidFill>
                  <a:srgbClr val="37474F"/>
                </a:solidFill>
                <a:latin typeface="Menlo" panose="020B0609030804020204" pitchFamily="49" charset="0"/>
              </a:rPr>
            </a:br>
            <a:r>
              <a:rPr lang="en-GB" sz="1200" dirty="0">
                <a:solidFill>
                  <a:srgbClr val="37474F"/>
                </a:solidFill>
                <a:latin typeface="Menlo" panose="020B0609030804020204" pitchFamily="49" charset="0"/>
              </a:rPr>
              <a:t>  		statement;</a:t>
            </a:r>
            <a:br>
              <a:rPr lang="en-GB" sz="1200" dirty="0">
                <a:solidFill>
                  <a:srgbClr val="37474F"/>
                </a:solidFill>
                <a:latin typeface="Menlo" panose="020B0609030804020204" pitchFamily="49" charset="0"/>
              </a:rPr>
            </a:br>
            <a:r>
              <a:rPr lang="en-GB" sz="1200" dirty="0">
                <a:solidFill>
                  <a:srgbClr val="37474F"/>
                </a:solidFill>
                <a:latin typeface="Menlo" panose="020B0609030804020204" pitchFamily="49" charset="0"/>
              </a:rPr>
              <a:t>  		statement;</a:t>
            </a:r>
            <a:br>
              <a:rPr lang="en-GB" sz="1200" dirty="0">
                <a:solidFill>
                  <a:srgbClr val="37474F"/>
                </a:solidFill>
                <a:latin typeface="Menlo" panose="020B0609030804020204" pitchFamily="49" charset="0"/>
              </a:rPr>
            </a:br>
            <a:r>
              <a:rPr lang="en-GB" sz="1200" dirty="0">
                <a:solidFill>
                  <a:srgbClr val="37474F"/>
                </a:solidFill>
                <a:latin typeface="Menlo" panose="020B0609030804020204" pitchFamily="49" charset="0"/>
              </a:rPr>
              <a:t>  		statement;</a:t>
            </a:r>
            <a:br>
              <a:rPr lang="en-GB" sz="1200" dirty="0">
                <a:solidFill>
                  <a:srgbClr val="37474F"/>
                </a:solidFill>
                <a:latin typeface="Menlo" panose="020B0609030804020204" pitchFamily="49" charset="0"/>
              </a:rPr>
            </a:br>
            <a:r>
              <a:rPr lang="en-GB" sz="1200" dirty="0">
                <a:solidFill>
                  <a:srgbClr val="37474F"/>
                </a:solidFill>
                <a:latin typeface="Menlo" panose="020B0609030804020204" pitchFamily="49" charset="0"/>
              </a:rPr>
              <a:t> 	</a:t>
            </a:r>
            <a:r>
              <a:rPr lang="en-GB" sz="1200" dirty="0">
                <a:solidFill>
                  <a:srgbClr val="3B78E7"/>
                </a:solidFill>
                <a:latin typeface="Menlo" panose="020B0609030804020204" pitchFamily="49" charset="0"/>
              </a:rPr>
              <a:t>return</a:t>
            </a:r>
            <a:r>
              <a:rPr lang="en-GB" sz="1200" dirty="0">
                <a:solidFill>
                  <a:srgbClr val="37474F"/>
                </a:solidFill>
                <a:latin typeface="Menlo" panose="020B0609030804020204" pitchFamily="49" charset="0"/>
              </a:rPr>
              <a:t> statement;</a:t>
            </a:r>
            <a:br>
              <a:rPr lang="en-GB" sz="1200" dirty="0">
                <a:solidFill>
                  <a:srgbClr val="37474F"/>
                </a:solidFill>
                <a:latin typeface="Menlo" panose="020B0609030804020204" pitchFamily="49" charset="0"/>
              </a:rPr>
            </a:br>
            <a:r>
              <a:rPr lang="en-GB" sz="1200" dirty="0">
                <a:solidFill>
                  <a:srgbClr val="37474F"/>
                </a:solidFill>
                <a:latin typeface="Menlo" panose="020B0609030804020204" pitchFamily="49" charset="0"/>
              </a:rPr>
              <a:t>	</a:t>
            </a:r>
            <a:r>
              <a:rPr lang="en-GB" sz="1100" dirty="0">
                <a:solidFill>
                  <a:srgbClr val="37474F"/>
                </a:solidFill>
                <a:latin typeface="Menlo" panose="020B0609030804020204" pitchFamily="49" charset="0"/>
              </a:rPr>
              <a:t>};</a:t>
            </a:r>
            <a:endParaRPr lang="en-GB" dirty="0"/>
          </a:p>
          <a:p>
            <a:br>
              <a:rPr lang="en-GB" dirty="0"/>
            </a:br>
            <a:endParaRPr lang="en-GH" dirty="0"/>
          </a:p>
        </p:txBody>
      </p:sp>
    </p:spTree>
    <p:extLst>
      <p:ext uri="{BB962C8B-B14F-4D97-AF65-F5344CB8AC3E}">
        <p14:creationId xmlns:p14="http://schemas.microsoft.com/office/powerpoint/2010/main" val="41804340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E27BE3-B405-124D-A980-C9D7FF29E752}"/>
              </a:ext>
            </a:extLst>
          </p:cNvPr>
          <p:cNvSpPr/>
          <p:nvPr/>
        </p:nvSpPr>
        <p:spPr>
          <a:xfrm>
            <a:off x="203208" y="4265763"/>
            <a:ext cx="7858751" cy="307777"/>
          </a:xfrm>
          <a:prstGeom prst="rect">
            <a:avLst/>
          </a:prstGeom>
        </p:spPr>
        <p:txBody>
          <a:bodyPr wrap="square">
            <a:spAutoFit/>
          </a:bodyPr>
          <a:lstStyle/>
          <a:p>
            <a:r>
              <a:rPr lang="en-GB" dirty="0">
                <a:latin typeface="Menlo" panose="020B0609030804020204"/>
                <a:hlinkClick r:id="rId2"/>
              </a:rPr>
              <a:t>Run in Code Editor</a:t>
            </a:r>
            <a:endParaRPr lang="en-GH" dirty="0">
              <a:latin typeface="Menlo" panose="020B0609030804020204"/>
            </a:endParaRPr>
          </a:p>
        </p:txBody>
      </p:sp>
      <p:grpSp>
        <p:nvGrpSpPr>
          <p:cNvPr id="9" name="Group 8"/>
          <p:cNvGrpSpPr/>
          <p:nvPr/>
        </p:nvGrpSpPr>
        <p:grpSpPr>
          <a:xfrm>
            <a:off x="226980" y="700721"/>
            <a:ext cx="4583253" cy="3154710"/>
            <a:chOff x="84306" y="290388"/>
            <a:chExt cx="4583253" cy="3154710"/>
          </a:xfrm>
        </p:grpSpPr>
        <p:sp>
          <p:nvSpPr>
            <p:cNvPr id="4" name="Rectangle 3">
              <a:extLst>
                <a:ext uri="{FF2B5EF4-FFF2-40B4-BE49-F238E27FC236}">
                  <a16:creationId xmlns:a16="http://schemas.microsoft.com/office/drawing/2014/main" id="{BA0015CA-361A-AC48-AFE0-63F25A066C4A}"/>
                </a:ext>
              </a:extLst>
            </p:cNvPr>
            <p:cNvSpPr/>
            <p:nvPr/>
          </p:nvSpPr>
          <p:spPr>
            <a:xfrm>
              <a:off x="160920" y="290388"/>
              <a:ext cx="4506639" cy="3154710"/>
            </a:xfrm>
            <a:prstGeom prst="rect">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a:spAutoFit/>
            </a:bodyPr>
            <a:lstStyle/>
            <a:p>
              <a:pPr>
                <a:spcAft>
                  <a:spcPts val="1200"/>
                </a:spcAft>
              </a:pPr>
              <a:r>
                <a:rPr lang="en-GB" sz="2400" b="1" dirty="0">
                  <a:solidFill>
                    <a:srgbClr val="0070C0"/>
                  </a:solidFill>
                  <a:latin typeface="Calibri" panose="020F0502020204030204" pitchFamily="34" charset="0"/>
                  <a:ea typeface="Source Sans Pro"/>
                  <a:cs typeface="Calibri" panose="020F0502020204030204" pitchFamily="34" charset="0"/>
                </a:rPr>
                <a:t>Functions</a:t>
              </a:r>
            </a:p>
            <a:p>
              <a:r>
                <a:rPr lang="en-GB" sz="1100" dirty="0">
                  <a:solidFill>
                    <a:srgbClr val="D81B60"/>
                  </a:solidFill>
                  <a:latin typeface="Menlo" panose="020B0609030804020204"/>
                  <a:cs typeface="Times New Roman" panose="02020603050405020304" pitchFamily="18" charset="0"/>
                </a:rPr>
                <a:t>// The reflect function takes a single parameter: element.</a:t>
              </a:r>
              <a:br>
                <a:rPr lang="en-GB" sz="1100" dirty="0">
                  <a:latin typeface="Menlo" panose="020B0609030804020204"/>
                  <a:cs typeface="Times New Roman" panose="02020603050405020304" pitchFamily="18" charset="0"/>
                </a:rPr>
              </a:br>
              <a:r>
                <a:rPr lang="en-GB" sz="1100" dirty="0">
                  <a:solidFill>
                    <a:srgbClr val="3B78E7"/>
                  </a:solidFill>
                  <a:latin typeface="Menlo" panose="020B0609030804020204"/>
                  <a:cs typeface="Times New Roman" panose="02020603050405020304" pitchFamily="18" charset="0"/>
                </a:rPr>
                <a:t>var</a:t>
              </a:r>
              <a:r>
                <a:rPr lang="en-GB" sz="1100" dirty="0">
                  <a:latin typeface="Menlo" panose="020B0609030804020204"/>
                  <a:cs typeface="Times New Roman" panose="02020603050405020304" pitchFamily="18" charset="0"/>
                </a:rPr>
                <a:t> </a:t>
              </a:r>
              <a:r>
                <a:rPr lang="en-GB" sz="1100" dirty="0" err="1">
                  <a:latin typeface="Menlo" panose="020B0609030804020204"/>
                  <a:cs typeface="Times New Roman" panose="02020603050405020304" pitchFamily="18" charset="0"/>
                </a:rPr>
                <a:t>checklength</a:t>
              </a:r>
              <a:r>
                <a:rPr lang="en-GB" sz="1100" dirty="0">
                  <a:latin typeface="Menlo" panose="020B0609030804020204"/>
                  <a:cs typeface="Times New Roman" panose="02020603050405020304" pitchFamily="18" charset="0"/>
                </a:rPr>
                <a:t> = function(list) {</a:t>
              </a:r>
            </a:p>
            <a:p>
              <a:r>
                <a:rPr lang="en-GB" sz="1100" dirty="0">
                  <a:latin typeface="Menlo" panose="020B0609030804020204"/>
                  <a:cs typeface="Times New Roman" panose="02020603050405020304" pitchFamily="18" charset="0"/>
                </a:rPr>
                <a:t> </a:t>
              </a:r>
              <a:r>
                <a:rPr lang="en-GB" sz="1100" dirty="0">
                  <a:solidFill>
                    <a:srgbClr val="3B78E7"/>
                  </a:solidFill>
                  <a:latin typeface="Menlo" panose="020B0609030804020204"/>
                  <a:cs typeface="Times New Roman" panose="02020603050405020304" pitchFamily="18" charset="0"/>
                </a:rPr>
                <a:t>var</a:t>
              </a:r>
              <a:r>
                <a:rPr lang="en-GB" sz="1100" dirty="0">
                  <a:latin typeface="Menlo" panose="020B0609030804020204"/>
                  <a:cs typeface="Times New Roman" panose="02020603050405020304" pitchFamily="18" charset="0"/>
                </a:rPr>
                <a:t> results</a:t>
              </a:r>
            </a:p>
            <a:p>
              <a:r>
                <a:rPr lang="en-GB" sz="1100" dirty="0">
                  <a:latin typeface="Menlo" panose="020B0609030804020204"/>
                  <a:cs typeface="Times New Roman" panose="02020603050405020304" pitchFamily="18" charset="0"/>
                </a:rPr>
                <a:t>  if (</a:t>
              </a:r>
              <a:r>
                <a:rPr lang="en-GB" sz="1100" dirty="0" err="1">
                  <a:latin typeface="Menlo" panose="020B0609030804020204"/>
                  <a:cs typeface="Times New Roman" panose="02020603050405020304" pitchFamily="18" charset="0"/>
                </a:rPr>
                <a:t>list.length</a:t>
              </a:r>
              <a:r>
                <a:rPr lang="en-GB" sz="1100" dirty="0">
                  <a:latin typeface="Menlo" panose="020B0609030804020204"/>
                  <a:cs typeface="Times New Roman" panose="02020603050405020304" pitchFamily="18" charset="0"/>
                </a:rPr>
                <a:t> &gt; 3){</a:t>
              </a:r>
            </a:p>
            <a:p>
              <a:r>
                <a:rPr lang="en-GB" sz="1100" dirty="0">
                  <a:latin typeface="Menlo" panose="020B0609030804020204"/>
                  <a:cs typeface="Times New Roman" panose="02020603050405020304" pitchFamily="18" charset="0"/>
                </a:rPr>
                <a:t>    results = </a:t>
              </a:r>
              <a:r>
                <a:rPr lang="en-GB" sz="1100" dirty="0">
                  <a:solidFill>
                    <a:srgbClr val="0D904F"/>
                  </a:solidFill>
                  <a:latin typeface="Menlo" panose="020B0609030804020204"/>
                  <a:cs typeface="Times New Roman" panose="02020603050405020304" pitchFamily="18" charset="0"/>
                </a:rPr>
                <a:t>"the list has more than 4 elements"</a:t>
              </a:r>
            </a:p>
            <a:p>
              <a:r>
                <a:rPr lang="en-GB" sz="1100" dirty="0">
                  <a:latin typeface="Menlo" panose="020B0609030804020204"/>
                  <a:cs typeface="Times New Roman" panose="02020603050405020304" pitchFamily="18" charset="0"/>
                </a:rPr>
                <a:t>  }else{</a:t>
              </a:r>
            </a:p>
            <a:p>
              <a:r>
                <a:rPr lang="en-GB" sz="1100" dirty="0">
                  <a:latin typeface="Menlo" panose="020B0609030804020204"/>
                  <a:cs typeface="Times New Roman" panose="02020603050405020304" pitchFamily="18" charset="0"/>
                </a:rPr>
                <a:t>    </a:t>
              </a:r>
            </a:p>
            <a:p>
              <a:r>
                <a:rPr lang="en-GB" sz="1100" dirty="0">
                  <a:latin typeface="Menlo" panose="020B0609030804020204"/>
                  <a:cs typeface="Times New Roman" panose="02020603050405020304" pitchFamily="18" charset="0"/>
                </a:rPr>
                <a:t>    results = </a:t>
              </a:r>
              <a:r>
                <a:rPr lang="en-GB" sz="1100" dirty="0">
                  <a:solidFill>
                    <a:srgbClr val="0D904F"/>
                  </a:solidFill>
                  <a:latin typeface="Menlo" panose="020B0609030804020204"/>
                  <a:cs typeface="Times New Roman" panose="02020603050405020304" pitchFamily="18" charset="0"/>
                </a:rPr>
                <a:t>"the list has less than 4 elements"</a:t>
              </a:r>
            </a:p>
            <a:p>
              <a:r>
                <a:rPr lang="en-GB" sz="1100" dirty="0">
                  <a:latin typeface="Menlo" panose="020B0609030804020204"/>
                  <a:cs typeface="Times New Roman" panose="02020603050405020304" pitchFamily="18" charset="0"/>
                </a:rPr>
                <a:t>  }</a:t>
              </a:r>
            </a:p>
            <a:p>
              <a:r>
                <a:rPr lang="en-GB" sz="1100" dirty="0">
                  <a:latin typeface="Menlo" panose="020B0609030804020204"/>
                  <a:cs typeface="Times New Roman" panose="02020603050405020304" pitchFamily="18" charset="0"/>
                </a:rPr>
                <a:t>return results;</a:t>
              </a:r>
            </a:p>
            <a:p>
              <a:r>
                <a:rPr lang="en-GB" sz="1100" dirty="0">
                  <a:latin typeface="Menlo" panose="020B0609030804020204"/>
                  <a:cs typeface="Times New Roman" panose="02020603050405020304" pitchFamily="18" charset="0"/>
                </a:rPr>
                <a:t>};</a:t>
              </a:r>
            </a:p>
            <a:p>
              <a:r>
                <a:rPr lang="en-GB" sz="1100" dirty="0">
                  <a:solidFill>
                    <a:srgbClr val="3B78E7"/>
                  </a:solidFill>
                  <a:latin typeface="Menlo" panose="020B0609030804020204"/>
                  <a:cs typeface="Times New Roman" panose="02020603050405020304" pitchFamily="18" charset="0"/>
                </a:rPr>
                <a:t>var</a:t>
              </a:r>
              <a:r>
                <a:rPr lang="en-GB" sz="1100" dirty="0">
                  <a:latin typeface="Menlo" panose="020B0609030804020204"/>
                  <a:cs typeface="Times New Roman" panose="02020603050405020304" pitchFamily="18" charset="0"/>
                </a:rPr>
                <a:t> image = ["</a:t>
              </a:r>
              <a:r>
                <a:rPr lang="en-GB" sz="1100" dirty="0">
                  <a:solidFill>
                    <a:srgbClr val="0D904F"/>
                  </a:solidFill>
                  <a:latin typeface="Menlo" panose="020B0609030804020204"/>
                  <a:cs typeface="Times New Roman" panose="02020603050405020304" pitchFamily="18" charset="0"/>
                </a:rPr>
                <a:t>Modis</a:t>
              </a:r>
              <a:r>
                <a:rPr lang="en-GB" sz="1100" dirty="0">
                  <a:latin typeface="Menlo" panose="020B0609030804020204"/>
                  <a:cs typeface="Times New Roman" panose="02020603050405020304" pitchFamily="18" charset="0"/>
                </a:rPr>
                <a:t>", "</a:t>
              </a:r>
              <a:r>
                <a:rPr lang="en-GB" sz="1100" dirty="0">
                  <a:solidFill>
                    <a:srgbClr val="0D904F"/>
                  </a:solidFill>
                  <a:latin typeface="Menlo" panose="020B0609030804020204"/>
                  <a:cs typeface="Times New Roman" panose="02020603050405020304" pitchFamily="18" charset="0"/>
                </a:rPr>
                <a:t>Landsat7</a:t>
              </a:r>
              <a:r>
                <a:rPr lang="en-GB" sz="1100" dirty="0">
                  <a:latin typeface="Menlo" panose="020B0609030804020204"/>
                  <a:cs typeface="Times New Roman" panose="02020603050405020304" pitchFamily="18" charset="0"/>
                </a:rPr>
                <a:t>", "</a:t>
              </a:r>
              <a:r>
                <a:rPr lang="en-GB" sz="1100" dirty="0">
                  <a:solidFill>
                    <a:srgbClr val="0D904F"/>
                  </a:solidFill>
                  <a:latin typeface="Menlo" panose="020B0609030804020204"/>
                  <a:cs typeface="Times New Roman" panose="02020603050405020304" pitchFamily="18" charset="0"/>
                </a:rPr>
                <a:t>Sentinel</a:t>
              </a:r>
              <a:r>
                <a:rPr lang="en-GB" sz="1100" dirty="0">
                  <a:latin typeface="Menlo" panose="020B0609030804020204"/>
                  <a:cs typeface="Times New Roman" panose="02020603050405020304" pitchFamily="18" charset="0"/>
                </a:rPr>
                <a:t>", "</a:t>
              </a:r>
              <a:r>
                <a:rPr lang="en-GB" sz="1100" dirty="0">
                  <a:solidFill>
                    <a:srgbClr val="0D904F"/>
                  </a:solidFill>
                  <a:latin typeface="Menlo" panose="020B0609030804020204"/>
                  <a:cs typeface="Times New Roman" panose="02020603050405020304" pitchFamily="18" charset="0"/>
                </a:rPr>
                <a:t>Sentinel2</a:t>
              </a:r>
              <a:r>
                <a:rPr lang="en-GB" sz="1100" dirty="0">
                  <a:latin typeface="Menlo" panose="020B0609030804020204"/>
                  <a:cs typeface="Times New Roman" panose="02020603050405020304" pitchFamily="18" charset="0"/>
                </a:rPr>
                <a:t>"];</a:t>
              </a:r>
            </a:p>
            <a:p>
              <a:r>
                <a:rPr lang="en-GB" sz="1100" dirty="0">
                  <a:solidFill>
                    <a:srgbClr val="3B78E7"/>
                  </a:solidFill>
                  <a:latin typeface="Menlo" panose="020B0609030804020204"/>
                  <a:cs typeface="Times New Roman" panose="02020603050405020304" pitchFamily="18" charset="0"/>
                </a:rPr>
                <a:t>print</a:t>
              </a:r>
              <a:r>
                <a:rPr lang="en-GB" sz="1100" dirty="0">
                  <a:latin typeface="Menlo" panose="020B0609030804020204"/>
                  <a:cs typeface="Times New Roman" panose="02020603050405020304" pitchFamily="18" charset="0"/>
                </a:rPr>
                <a:t>(</a:t>
              </a:r>
              <a:r>
                <a:rPr lang="en-GB" sz="1100" dirty="0" err="1">
                  <a:latin typeface="Menlo" panose="020B0609030804020204"/>
                  <a:cs typeface="Times New Roman" panose="02020603050405020304" pitchFamily="18" charset="0"/>
                </a:rPr>
                <a:t>checklength</a:t>
              </a:r>
              <a:r>
                <a:rPr lang="en-GB" sz="1100" dirty="0">
                  <a:latin typeface="Menlo" panose="020B0609030804020204"/>
                  <a:cs typeface="Times New Roman" panose="02020603050405020304" pitchFamily="18" charset="0"/>
                </a:rPr>
                <a:t>(image))</a:t>
              </a:r>
            </a:p>
          </p:txBody>
        </p:sp>
        <p:sp>
          <p:nvSpPr>
            <p:cNvPr id="5" name="Rectangle 4"/>
            <p:cNvSpPr/>
            <p:nvPr/>
          </p:nvSpPr>
          <p:spPr>
            <a:xfrm>
              <a:off x="84306" y="290388"/>
              <a:ext cx="4455268" cy="315471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p:nvPr/>
        </p:nvGrpSpPr>
        <p:grpSpPr>
          <a:xfrm>
            <a:off x="4810233" y="669943"/>
            <a:ext cx="4115147" cy="3185488"/>
            <a:chOff x="4744173" y="259610"/>
            <a:chExt cx="4115147" cy="3185488"/>
          </a:xfrm>
        </p:grpSpPr>
        <p:sp>
          <p:nvSpPr>
            <p:cNvPr id="7" name="Rectangle 6">
              <a:extLst>
                <a:ext uri="{FF2B5EF4-FFF2-40B4-BE49-F238E27FC236}">
                  <a16:creationId xmlns:a16="http://schemas.microsoft.com/office/drawing/2014/main" id="{B6F3A9E6-C3F0-004B-9C7D-12C796D06F89}"/>
                </a:ext>
              </a:extLst>
            </p:cNvPr>
            <p:cNvSpPr/>
            <p:nvPr/>
          </p:nvSpPr>
          <p:spPr>
            <a:xfrm>
              <a:off x="4744173" y="259610"/>
              <a:ext cx="4115147" cy="3170099"/>
            </a:xfrm>
            <a:prstGeom prst="rect">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a:spAutoFit/>
            </a:bodyPr>
            <a:lstStyle/>
            <a:p>
              <a:pPr>
                <a:spcAft>
                  <a:spcPts val="1200"/>
                </a:spcAft>
              </a:pPr>
              <a:r>
                <a:rPr lang="en-GB" sz="2400" b="1" dirty="0">
                  <a:solidFill>
                    <a:srgbClr val="0070C0"/>
                  </a:solidFill>
                  <a:latin typeface="Calibri" panose="020F0502020204030204" pitchFamily="34" charset="0"/>
                  <a:ea typeface="Source Sans Pro"/>
                  <a:cs typeface="Calibri" panose="020F0502020204030204" pitchFamily="34" charset="0"/>
                </a:rPr>
                <a:t>GEE Sample </a:t>
              </a:r>
            </a:p>
            <a:p>
              <a:r>
                <a:rPr lang="en-GB" sz="1100" dirty="0" err="1">
                  <a:solidFill>
                    <a:srgbClr val="3B78E7"/>
                  </a:solidFill>
                  <a:latin typeface="Menlo" panose="020B0609030804020204"/>
                  <a:cs typeface="Times New Roman" panose="02020603050405020304" pitchFamily="18" charset="0"/>
                </a:rPr>
                <a:t>var</a:t>
              </a:r>
              <a:r>
                <a:rPr lang="en-GB" sz="1100" dirty="0">
                  <a:solidFill>
                    <a:srgbClr val="D81B60"/>
                  </a:solidFill>
                  <a:latin typeface="Menlo" panose="020B0609030804020204"/>
                  <a:cs typeface="Times New Roman" panose="02020603050405020304" pitchFamily="18" charset="0"/>
                </a:rPr>
                <a:t> </a:t>
              </a:r>
              <a:r>
                <a:rPr lang="en-GB" sz="1100" dirty="0" err="1">
                  <a:latin typeface="Menlo" panose="020B0609030804020204"/>
                  <a:cs typeface="Times New Roman" panose="02020603050405020304" pitchFamily="18" charset="0"/>
                </a:rPr>
                <a:t>myList</a:t>
              </a:r>
              <a:r>
                <a:rPr lang="en-GB" sz="1100" dirty="0">
                  <a:solidFill>
                    <a:srgbClr val="D81B60"/>
                  </a:solidFill>
                  <a:latin typeface="Menlo" panose="020B0609030804020204"/>
                  <a:cs typeface="Times New Roman" panose="02020603050405020304" pitchFamily="18" charset="0"/>
                </a:rPr>
                <a:t> = </a:t>
              </a:r>
              <a:r>
                <a:rPr lang="en-GB" sz="1100" dirty="0" err="1">
                  <a:solidFill>
                    <a:srgbClr val="3B78E7"/>
                  </a:solidFill>
                  <a:latin typeface="Menlo" panose="020B0609030804020204"/>
                  <a:cs typeface="Times New Roman" panose="02020603050405020304" pitchFamily="18" charset="0"/>
                </a:rPr>
                <a:t>eee.Number</a:t>
              </a:r>
              <a:r>
                <a:rPr lang="en-GB" sz="1100" dirty="0">
                  <a:latin typeface="Menlo" panose="020B0609030804020204"/>
                  <a:cs typeface="Times New Roman" panose="02020603050405020304" pitchFamily="18" charset="0"/>
                </a:rPr>
                <a:t>(number).pow(2);</a:t>
              </a:r>
            </a:p>
            <a:p>
              <a:r>
                <a:rPr lang="en-GB" sz="1100" dirty="0">
                  <a:latin typeface="Menlo" panose="020B0609030804020204"/>
                  <a:cs typeface="Times New Roman" panose="02020603050405020304" pitchFamily="18" charset="0"/>
                </a:rPr>
                <a:t>};</a:t>
              </a:r>
            </a:p>
            <a:p>
              <a:r>
                <a:rPr lang="en-GB" sz="1100" dirty="0" err="1">
                  <a:solidFill>
                    <a:srgbClr val="3B78E7"/>
                  </a:solidFill>
                  <a:latin typeface="Menlo" panose="020B0609030804020204"/>
                  <a:cs typeface="Times New Roman" panose="02020603050405020304" pitchFamily="18" charset="0"/>
                </a:rPr>
                <a:t>var</a:t>
              </a:r>
              <a:r>
                <a:rPr lang="en-GB" sz="1100" dirty="0">
                  <a:latin typeface="Menlo" panose="020B0609030804020204"/>
                  <a:cs typeface="Times New Roman" panose="02020603050405020304" pitchFamily="18" charset="0"/>
                </a:rPr>
                <a:t> squares = </a:t>
              </a:r>
              <a:r>
                <a:rPr lang="en-GB" sz="1100" dirty="0" err="1">
                  <a:latin typeface="Menlo" panose="020B0609030804020204"/>
                  <a:cs typeface="Times New Roman" panose="02020603050405020304" pitchFamily="18" charset="0"/>
                </a:rPr>
                <a:t>myList.</a:t>
              </a:r>
              <a:r>
                <a:rPr lang="en-GB" sz="1100" dirty="0" err="1">
                  <a:solidFill>
                    <a:srgbClr val="3B78E7"/>
                  </a:solidFill>
                  <a:latin typeface="Menlo" panose="020B0609030804020204"/>
                  <a:cs typeface="Times New Roman" panose="02020603050405020304" pitchFamily="18" charset="0"/>
                </a:rPr>
                <a:t>map</a:t>
              </a:r>
              <a:r>
                <a:rPr lang="en-GB" sz="1100" dirty="0">
                  <a:latin typeface="Menlo" panose="020B0609030804020204"/>
                  <a:cs typeface="Times New Roman" panose="02020603050405020304" pitchFamily="18" charset="0"/>
                </a:rPr>
                <a:t>(</a:t>
              </a:r>
              <a:r>
                <a:rPr lang="en-GB" sz="1100" dirty="0" err="1">
                  <a:latin typeface="Menlo" panose="020B0609030804020204"/>
                  <a:cs typeface="Times New Roman" panose="02020603050405020304" pitchFamily="18" charset="0"/>
                </a:rPr>
                <a:t>computeSquares</a:t>
              </a:r>
              <a:r>
                <a:rPr lang="en-GB" sz="1100" dirty="0">
                  <a:latin typeface="Menlo" panose="020B0609030804020204"/>
                  <a:cs typeface="Times New Roman" panose="02020603050405020304" pitchFamily="18" charset="0"/>
                </a:rPr>
                <a:t>);</a:t>
              </a:r>
            </a:p>
            <a:p>
              <a:r>
                <a:rPr lang="en-GB" sz="1100" dirty="0">
                  <a:solidFill>
                    <a:srgbClr val="3B78E7"/>
                  </a:solidFill>
                  <a:latin typeface="Menlo" panose="020B0609030804020204"/>
                  <a:cs typeface="Times New Roman" panose="02020603050405020304" pitchFamily="18" charset="0"/>
                </a:rPr>
                <a:t>print</a:t>
              </a:r>
              <a:r>
                <a:rPr lang="en-GB" sz="1100" dirty="0">
                  <a:latin typeface="Menlo" panose="020B0609030804020204"/>
                  <a:cs typeface="Times New Roman" panose="02020603050405020304" pitchFamily="18" charset="0"/>
                </a:rPr>
                <a:t>(squares); </a:t>
              </a:r>
            </a:p>
            <a:p>
              <a:endParaRPr lang="en-GB" sz="1100" dirty="0">
                <a:latin typeface="Times New Roman" panose="02020603050405020304" pitchFamily="18" charset="0"/>
                <a:cs typeface="Times New Roman" panose="02020603050405020304" pitchFamily="18" charset="0"/>
              </a:endParaRPr>
            </a:p>
            <a:p>
              <a:r>
                <a:rPr lang="en-GB" sz="1100" dirty="0" err="1">
                  <a:solidFill>
                    <a:srgbClr val="3B78E7"/>
                  </a:solidFill>
                  <a:latin typeface="Menlo" panose="020B0609030804020204"/>
                  <a:cs typeface="Times New Roman" panose="02020603050405020304" pitchFamily="18" charset="0"/>
                </a:rPr>
                <a:t>e.List.sequence</a:t>
              </a:r>
              <a:r>
                <a:rPr lang="en-GB" sz="1100" dirty="0">
                  <a:latin typeface="Menlo" panose="020B0609030804020204"/>
                  <a:cs typeface="Times New Roman" panose="02020603050405020304" pitchFamily="18" charset="0"/>
                </a:rPr>
                <a:t>(1, 10);</a:t>
              </a:r>
            </a:p>
            <a:p>
              <a:r>
                <a:rPr lang="en-GB" sz="1100" dirty="0">
                  <a:solidFill>
                    <a:srgbClr val="D81B60"/>
                  </a:solidFill>
                  <a:latin typeface="Menlo" panose="020B0609030804020204"/>
                  <a:cs typeface="Times New Roman" panose="02020603050405020304" pitchFamily="18" charset="0"/>
                </a:rPr>
                <a:t>// The reflect function takes a single parameter: element.</a:t>
              </a:r>
              <a:br>
                <a:rPr lang="en-GB" sz="1100" dirty="0">
                  <a:latin typeface="Menlo" panose="020B0609030804020204"/>
                  <a:cs typeface="Times New Roman" panose="02020603050405020304" pitchFamily="18" charset="0"/>
                </a:rPr>
              </a:br>
              <a:r>
                <a:rPr lang="en-GB" sz="1100" dirty="0">
                  <a:solidFill>
                    <a:srgbClr val="3B78E7"/>
                  </a:solidFill>
                  <a:latin typeface="Menlo" panose="020B0609030804020204"/>
                  <a:cs typeface="Times New Roman" panose="02020603050405020304" pitchFamily="18" charset="0"/>
                </a:rPr>
                <a:t>var </a:t>
              </a:r>
              <a:r>
                <a:rPr lang="en-GB" sz="1100" dirty="0" err="1">
                  <a:latin typeface="Menlo" panose="020B0609030804020204"/>
                  <a:cs typeface="Times New Roman" panose="02020603050405020304" pitchFamily="18" charset="0"/>
                </a:rPr>
                <a:t>computeSquares</a:t>
              </a:r>
              <a:r>
                <a:rPr lang="en-GB" sz="1100" dirty="0">
                  <a:solidFill>
                    <a:srgbClr val="3B78E7"/>
                  </a:solidFill>
                  <a:latin typeface="Menlo" panose="020B0609030804020204"/>
                  <a:cs typeface="Times New Roman" panose="02020603050405020304" pitchFamily="18" charset="0"/>
                </a:rPr>
                <a:t> = </a:t>
              </a:r>
              <a:r>
                <a:rPr lang="en-GB" sz="1100" dirty="0">
                  <a:latin typeface="Menlo" panose="020B0609030804020204"/>
                  <a:cs typeface="Times New Roman" panose="02020603050405020304" pitchFamily="18" charset="0"/>
                </a:rPr>
                <a:t>function</a:t>
              </a:r>
              <a:r>
                <a:rPr lang="en-GB" sz="1100" dirty="0">
                  <a:solidFill>
                    <a:srgbClr val="3B78E7"/>
                  </a:solidFill>
                  <a:latin typeface="Menlo" panose="020B0609030804020204"/>
                  <a:cs typeface="Times New Roman" panose="02020603050405020304" pitchFamily="18" charset="0"/>
                </a:rPr>
                <a:t>(</a:t>
              </a:r>
              <a:r>
                <a:rPr lang="en-GB" sz="1100" dirty="0">
                  <a:latin typeface="Menlo" panose="020B0609030804020204"/>
                  <a:cs typeface="Times New Roman" panose="02020603050405020304" pitchFamily="18" charset="0"/>
                </a:rPr>
                <a:t>number</a:t>
              </a:r>
              <a:r>
                <a:rPr lang="en-GB" sz="1100" dirty="0">
                  <a:solidFill>
                    <a:srgbClr val="3B78E7"/>
                  </a:solidFill>
                  <a:latin typeface="Menlo" panose="020B0609030804020204"/>
                  <a:cs typeface="Times New Roman" panose="02020603050405020304" pitchFamily="18" charset="0"/>
                </a:rPr>
                <a:t>) {</a:t>
              </a:r>
              <a:endParaRPr lang="en-GB" sz="1100" dirty="0">
                <a:latin typeface="Menlo" panose="020B0609030804020204"/>
                <a:cs typeface="Times New Roman" panose="02020603050405020304" pitchFamily="18" charset="0"/>
              </a:endParaRPr>
            </a:p>
            <a:p>
              <a:r>
                <a:rPr lang="en-GB" sz="1100" dirty="0">
                  <a:latin typeface="Menlo" panose="020B0609030804020204"/>
                  <a:cs typeface="Times New Roman" panose="02020603050405020304" pitchFamily="18" charset="0"/>
                </a:rPr>
                <a:t>  </a:t>
              </a:r>
              <a:r>
                <a:rPr lang="en-GB" sz="1100" dirty="0">
                  <a:solidFill>
                    <a:srgbClr val="0D904F"/>
                  </a:solidFill>
                  <a:latin typeface="Menlo" panose="020B0609030804020204"/>
                  <a:cs typeface="Times New Roman" panose="02020603050405020304" pitchFamily="18" charset="0"/>
                </a:rPr>
                <a:t>// We define the operation using the EE API.</a:t>
              </a:r>
            </a:p>
            <a:p>
              <a:r>
                <a:rPr lang="en-GB" sz="1100" dirty="0">
                  <a:latin typeface="Menlo" panose="020B0609030804020204"/>
                  <a:cs typeface="Times New Roman" panose="02020603050405020304" pitchFamily="18" charset="0"/>
                </a:rPr>
                <a:t>  return</a:t>
              </a:r>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GH" dirty="0">
                <a:latin typeface="Times New Roman" panose="02020603050405020304" pitchFamily="18" charset="0"/>
                <a:cs typeface="Times New Roman" panose="02020603050405020304" pitchFamily="18" charset="0"/>
              </a:endParaRPr>
            </a:p>
          </p:txBody>
        </p:sp>
        <p:sp>
          <p:nvSpPr>
            <p:cNvPr id="8" name="Rectangle 7"/>
            <p:cNvSpPr/>
            <p:nvPr/>
          </p:nvSpPr>
          <p:spPr>
            <a:xfrm>
              <a:off x="4744173" y="290388"/>
              <a:ext cx="4115147" cy="315471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974653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135BA9B-627F-6A40-A847-A1D62C70640B}"/>
              </a:ext>
            </a:extLst>
          </p:cNvPr>
          <p:cNvSpPr>
            <a:spLocks noGrp="1"/>
          </p:cNvSpPr>
          <p:nvPr>
            <p:ph type="body" idx="1"/>
          </p:nvPr>
        </p:nvSpPr>
        <p:spPr>
          <a:xfrm>
            <a:off x="288422" y="552532"/>
            <a:ext cx="8855578" cy="3863825"/>
          </a:xfrm>
        </p:spPr>
        <p:txBody>
          <a:bodyPr/>
          <a:lstStyle/>
          <a:p>
            <a:pPr marL="457200" lvl="5">
              <a:buClr>
                <a:schemeClr val="dk2"/>
              </a:buClr>
              <a:buFont typeface="Source Sans Pro"/>
              <a:buChar char="▹"/>
            </a:pPr>
            <a:r>
              <a:rPr lang="en-GB" dirty="0">
                <a:solidFill>
                  <a:srgbClr val="0070C0"/>
                </a:solidFill>
                <a:latin typeface="Calibri" panose="020F0502020204030204" pitchFamily="34" charset="0"/>
                <a:cs typeface="Calibri" panose="020F0502020204030204" pitchFamily="34" charset="0"/>
                <a:sym typeface="Arial"/>
              </a:rPr>
              <a:t>Earth Engine uses a parallel processing system to carry out computation across a large number of machines</a:t>
            </a:r>
          </a:p>
          <a:p>
            <a:pPr marL="101600" indent="0">
              <a:spcBef>
                <a:spcPts val="0"/>
              </a:spcBef>
              <a:buClr>
                <a:srgbClr val="000000"/>
              </a:buClr>
              <a:buFont typeface="Arial"/>
              <a:buNone/>
            </a:pPr>
            <a:r>
              <a:rPr lang="en-GB" sz="2400" b="1" dirty="0">
                <a:latin typeface="Calibri" panose="020F0502020204030204" pitchFamily="34" charset="0"/>
                <a:cs typeface="Calibri" panose="020F0502020204030204" pitchFamily="34" charset="0"/>
                <a:sym typeface="Arial"/>
              </a:rPr>
              <a:t>for loops</a:t>
            </a:r>
          </a:p>
          <a:p>
            <a:pPr marL="457200" lvl="5">
              <a:buClr>
                <a:schemeClr val="dk2"/>
              </a:buClr>
              <a:buFont typeface="Source Sans Pro"/>
              <a:buChar char="▹"/>
            </a:pPr>
            <a:r>
              <a:rPr lang="en-GB" dirty="0">
                <a:solidFill>
                  <a:srgbClr val="0070C0"/>
                </a:solidFill>
                <a:latin typeface="Calibri" panose="020F0502020204030204" pitchFamily="34" charset="0"/>
                <a:cs typeface="Calibri" panose="020F0502020204030204" pitchFamily="34" charset="0"/>
              </a:rPr>
              <a:t>The use of for loops is discouraged in Earth Engine. The same results can be achieved using a map() operation where you specify a function that can be independently applied to each element. This allows the system to distribute the processing to different machines</a:t>
            </a:r>
          </a:p>
          <a:p>
            <a:pPr marL="101600" indent="0">
              <a:spcBef>
                <a:spcPts val="0"/>
              </a:spcBef>
              <a:buClr>
                <a:srgbClr val="000000"/>
              </a:buClr>
              <a:buNone/>
            </a:pPr>
            <a:r>
              <a:rPr lang="en-GB" sz="2400" b="1" dirty="0">
                <a:latin typeface="Calibri" panose="020F0502020204030204" pitchFamily="34" charset="0"/>
                <a:cs typeface="Calibri" panose="020F0502020204030204" pitchFamily="34" charset="0"/>
              </a:rPr>
              <a:t>If/else conditions</a:t>
            </a:r>
            <a:endParaRPr lang="en-GH" sz="2400" b="1" dirty="0">
              <a:latin typeface="Calibri" panose="020F0502020204030204" pitchFamily="34" charset="0"/>
              <a:cs typeface="Calibri" panose="020F0502020204030204" pitchFamily="34" charset="0"/>
            </a:endParaRPr>
          </a:p>
          <a:p>
            <a:pPr marL="457200" lvl="5">
              <a:buClr>
                <a:schemeClr val="dk2"/>
              </a:buClr>
              <a:buFont typeface="Source Sans Pro"/>
              <a:buChar char="▹"/>
            </a:pPr>
            <a:r>
              <a:rPr lang="en-GB" dirty="0">
                <a:solidFill>
                  <a:srgbClr val="0070C0"/>
                </a:solidFill>
                <a:latin typeface="Calibri" panose="020F0502020204030204" pitchFamily="34" charset="0"/>
                <a:cs typeface="Calibri" panose="020F0502020204030204" pitchFamily="34" charset="0"/>
              </a:rPr>
              <a:t>if/else conditional operators in Earth Engine is strongly discouraged . map() and filters are more functional approaches</a:t>
            </a:r>
          </a:p>
          <a:p>
            <a:pPr marL="457200" lvl="5">
              <a:buClr>
                <a:schemeClr val="dk2"/>
              </a:buClr>
              <a:buFont typeface="Source Sans Pro"/>
              <a:buChar char="▹"/>
            </a:pPr>
            <a:endParaRPr lang="en-GB" sz="1400" dirty="0">
              <a:solidFill>
                <a:srgbClr val="212121"/>
              </a:solidFill>
              <a:latin typeface="Times New Roman" panose="02020603050405020304" pitchFamily="18" charset="0"/>
              <a:cs typeface="Arial"/>
            </a:endParaRPr>
          </a:p>
          <a:p>
            <a:pPr marL="101600" indent="0">
              <a:buNone/>
            </a:pPr>
            <a:r>
              <a:rPr lang="en-GB" sz="1400" dirty="0">
                <a:solidFill>
                  <a:srgbClr val="212121"/>
                </a:solidFill>
                <a:latin typeface="Times New Roman" panose="02020603050405020304" pitchFamily="18" charset="0"/>
                <a:cs typeface="Arial"/>
              </a:rPr>
              <a:t> </a:t>
            </a:r>
            <a:r>
              <a:rPr lang="en-GB" sz="1400" dirty="0">
                <a:latin typeface="Menlo" panose="020B0609030804020204"/>
                <a:hlinkClick r:id="rId2"/>
              </a:rPr>
              <a:t>Run in Code Editor</a:t>
            </a:r>
            <a:endParaRPr lang="en-GH" sz="1400" dirty="0">
              <a:latin typeface="Menlo" panose="020B0609030804020204"/>
            </a:endParaRPr>
          </a:p>
        </p:txBody>
      </p:sp>
      <p:sp>
        <p:nvSpPr>
          <p:cNvPr id="5" name="Title 1">
            <a:extLst>
              <a:ext uri="{FF2B5EF4-FFF2-40B4-BE49-F238E27FC236}">
                <a16:creationId xmlns:a16="http://schemas.microsoft.com/office/drawing/2014/main" id="{455F36CC-2531-8245-9A39-B193F2FFF52E}"/>
              </a:ext>
            </a:extLst>
          </p:cNvPr>
          <p:cNvSpPr txBox="1">
            <a:spLocks/>
          </p:cNvSpPr>
          <p:nvPr/>
        </p:nvSpPr>
        <p:spPr>
          <a:xfrm>
            <a:off x="0" y="0"/>
            <a:ext cx="8321653"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r>
              <a:rPr lang="en-GB" sz="3200" b="1" dirty="0">
                <a:latin typeface="Open Sans"/>
                <a:ea typeface="Open Sans"/>
                <a:cs typeface="Open Sans"/>
                <a:sym typeface="Source Sans Pro"/>
              </a:rPr>
              <a:t>Functional Programming Concepts</a:t>
            </a:r>
            <a:endParaRPr lang="en-GH" sz="3200" b="1" dirty="0">
              <a:latin typeface="Open Sans"/>
              <a:ea typeface="Open Sans"/>
              <a:cs typeface="Open Sans"/>
              <a:sym typeface="Source Sans Pro"/>
            </a:endParaRPr>
          </a:p>
        </p:txBody>
      </p:sp>
    </p:spTree>
    <p:extLst>
      <p:ext uri="{BB962C8B-B14F-4D97-AF65-F5344CB8AC3E}">
        <p14:creationId xmlns:p14="http://schemas.microsoft.com/office/powerpoint/2010/main" val="1591049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79011-2B74-1341-BE42-5B604D30955B}"/>
              </a:ext>
            </a:extLst>
          </p:cNvPr>
          <p:cNvSpPr>
            <a:spLocks noGrp="1"/>
          </p:cNvSpPr>
          <p:nvPr>
            <p:ph type="title"/>
          </p:nvPr>
        </p:nvSpPr>
        <p:spPr>
          <a:xfrm>
            <a:off x="33569" y="49717"/>
            <a:ext cx="8531357" cy="619685"/>
          </a:xfrm>
        </p:spPr>
        <p:txBody>
          <a:bodyPr/>
          <a:lstStyle/>
          <a:p>
            <a:r>
              <a:rPr lang="en-GB" sz="3200" b="1" dirty="0">
                <a:latin typeface="Open Sans"/>
                <a:ea typeface="Open Sans"/>
                <a:cs typeface="Open Sans"/>
              </a:rPr>
              <a:t>Hex Colour Code</a:t>
            </a:r>
            <a:endParaRPr lang="en-GH" sz="3200" b="1" dirty="0">
              <a:latin typeface="Open Sans"/>
              <a:ea typeface="Open Sans"/>
              <a:cs typeface="Open Sans"/>
            </a:endParaRPr>
          </a:p>
        </p:txBody>
      </p:sp>
      <p:sp>
        <p:nvSpPr>
          <p:cNvPr id="3" name="Text Placeholder 2">
            <a:extLst>
              <a:ext uri="{FF2B5EF4-FFF2-40B4-BE49-F238E27FC236}">
                <a16:creationId xmlns:a16="http://schemas.microsoft.com/office/drawing/2014/main" id="{6894FB3C-2E47-9C45-8048-CD7558DC24F5}"/>
              </a:ext>
            </a:extLst>
          </p:cNvPr>
          <p:cNvSpPr>
            <a:spLocks noGrp="1"/>
          </p:cNvSpPr>
          <p:nvPr>
            <p:ph type="body" idx="1"/>
          </p:nvPr>
        </p:nvSpPr>
        <p:spPr>
          <a:xfrm>
            <a:off x="33569" y="653004"/>
            <a:ext cx="9058550" cy="728324"/>
          </a:xfrm>
        </p:spPr>
        <p:txBody>
          <a:bodyPr/>
          <a:lstStyle/>
          <a:p>
            <a:pPr marL="457200" lvl="5">
              <a:spcAft>
                <a:spcPts val="600"/>
              </a:spcAft>
              <a:buClr>
                <a:schemeClr val="dk2"/>
              </a:buClr>
              <a:buFont typeface="Source Sans Pro"/>
              <a:buChar char="▹"/>
            </a:pPr>
            <a:r>
              <a:rPr lang="en-GB" dirty="0">
                <a:solidFill>
                  <a:srgbClr val="0070C0"/>
                </a:solidFill>
                <a:latin typeface="Calibri" panose="020F0502020204030204" pitchFamily="34" charset="0"/>
                <a:cs typeface="Calibri" panose="020F0502020204030204" pitchFamily="34" charset="0"/>
                <a:sym typeface="Arial"/>
              </a:rPr>
              <a:t>A hex colour code is a 6-symbol code made of up to three 2-symbol elements</a:t>
            </a:r>
          </a:p>
          <a:p>
            <a:pPr marL="457200" lvl="5">
              <a:spcAft>
                <a:spcPts val="600"/>
              </a:spcAft>
              <a:buClr>
                <a:schemeClr val="dk2"/>
              </a:buClr>
              <a:buFont typeface="Source Sans Pro"/>
              <a:buChar char="▹"/>
            </a:pPr>
            <a:r>
              <a:rPr lang="en-GB" dirty="0">
                <a:solidFill>
                  <a:srgbClr val="0070C0"/>
                </a:solidFill>
                <a:latin typeface="Calibri" panose="020F0502020204030204" pitchFamily="34" charset="0"/>
                <a:cs typeface="Calibri" panose="020F0502020204030204" pitchFamily="34" charset="0"/>
                <a:sym typeface="Arial"/>
              </a:rPr>
              <a:t>Each of the 2-symbol elements expresses a colour value from 0 to 255</a:t>
            </a:r>
          </a:p>
          <a:p>
            <a:pPr marL="457200" lvl="5">
              <a:buClr>
                <a:schemeClr val="dk2"/>
              </a:buClr>
              <a:buFont typeface="Source Sans Pro"/>
              <a:buChar char="▹"/>
            </a:pPr>
            <a:r>
              <a:rPr lang="en-GB" dirty="0">
                <a:solidFill>
                  <a:srgbClr val="0070C0"/>
                </a:solidFill>
                <a:latin typeface="Calibri" panose="020F0502020204030204" pitchFamily="34" charset="0"/>
                <a:cs typeface="Calibri" panose="020F0502020204030204" pitchFamily="34" charset="0"/>
                <a:sym typeface="Arial"/>
              </a:rPr>
              <a:t>You may be interested in these interesting </a:t>
            </a:r>
            <a:r>
              <a:rPr lang="en-GB" dirty="0">
                <a:solidFill>
                  <a:srgbClr val="0070C0"/>
                </a:solidFill>
                <a:latin typeface="Calibri" panose="020F0502020204030204" pitchFamily="34" charset="0"/>
                <a:cs typeface="Calibri" panose="020F0502020204030204" pitchFamily="34" charset="0"/>
                <a:sym typeface="Arial"/>
                <a:hlinkClick r:id="rId3"/>
              </a:rPr>
              <a:t>videos</a:t>
            </a:r>
            <a:r>
              <a:rPr lang="en-GB" dirty="0">
                <a:solidFill>
                  <a:srgbClr val="0070C0"/>
                </a:solidFill>
                <a:latin typeface="Calibri" panose="020F0502020204030204" pitchFamily="34" charset="0"/>
                <a:cs typeface="Calibri" panose="020F0502020204030204" pitchFamily="34" charset="0"/>
                <a:sym typeface="Arial"/>
              </a:rPr>
              <a:t> and this </a:t>
            </a:r>
            <a:r>
              <a:rPr lang="en-GB" dirty="0">
                <a:solidFill>
                  <a:srgbClr val="0070C0"/>
                </a:solidFill>
                <a:latin typeface="Calibri" panose="020F0502020204030204" pitchFamily="34" charset="0"/>
                <a:cs typeface="Calibri" panose="020F0502020204030204" pitchFamily="34" charset="0"/>
                <a:sym typeface="Arial"/>
                <a:hlinkClick r:id="rId4"/>
              </a:rPr>
              <a:t>website</a:t>
            </a:r>
            <a:endParaRPr lang="en-GB" dirty="0">
              <a:solidFill>
                <a:srgbClr val="0070C0"/>
              </a:solidFill>
              <a:latin typeface="Calibri" panose="020F0502020204030204" pitchFamily="34" charset="0"/>
              <a:cs typeface="Calibri" panose="020F0502020204030204" pitchFamily="34" charset="0"/>
              <a:sym typeface="Arial"/>
            </a:endParaRPr>
          </a:p>
          <a:p>
            <a:pPr marL="457200" lvl="5">
              <a:buClr>
                <a:schemeClr val="dk2"/>
              </a:buClr>
              <a:buFont typeface="Source Sans Pro"/>
              <a:buChar char="▹"/>
            </a:pPr>
            <a:endParaRPr lang="en-GB" dirty="0">
              <a:solidFill>
                <a:srgbClr val="0070C0"/>
              </a:solidFill>
              <a:latin typeface="Calibri" panose="020F0502020204030204" pitchFamily="34" charset="0"/>
              <a:cs typeface="Calibri" panose="020F0502020204030204" pitchFamily="34" charset="0"/>
              <a:sym typeface="Arial"/>
            </a:endParaRPr>
          </a:p>
          <a:p>
            <a:pPr marL="457200" lvl="5">
              <a:buClr>
                <a:schemeClr val="dk2"/>
              </a:buClr>
              <a:buFont typeface="Source Sans Pro"/>
              <a:buChar char="▹"/>
            </a:pPr>
            <a:endParaRPr lang="en-GH" dirty="0">
              <a:solidFill>
                <a:srgbClr val="0070C0"/>
              </a:solidFill>
              <a:latin typeface="Calibri" panose="020F0502020204030204" pitchFamily="34" charset="0"/>
              <a:cs typeface="Calibri" panose="020F0502020204030204" pitchFamily="34" charset="0"/>
              <a:sym typeface="Arial"/>
            </a:endParaRPr>
          </a:p>
        </p:txBody>
      </p:sp>
      <p:grpSp>
        <p:nvGrpSpPr>
          <p:cNvPr id="4" name="Group 3"/>
          <p:cNvGrpSpPr/>
          <p:nvPr/>
        </p:nvGrpSpPr>
        <p:grpSpPr>
          <a:xfrm>
            <a:off x="33569" y="1944434"/>
            <a:ext cx="9110431" cy="2301340"/>
            <a:chOff x="33569" y="1847159"/>
            <a:chExt cx="9110431" cy="2301340"/>
          </a:xfrm>
        </p:grpSpPr>
        <p:pic>
          <p:nvPicPr>
            <p:cNvPr id="5" name="Picture 4">
              <a:extLst>
                <a:ext uri="{FF2B5EF4-FFF2-40B4-BE49-F238E27FC236}">
                  <a16:creationId xmlns:a16="http://schemas.microsoft.com/office/drawing/2014/main" id="{E0D64380-5FBB-EC4C-AC88-7BA64198A553}"/>
                </a:ext>
              </a:extLst>
            </p:cNvPr>
            <p:cNvPicPr>
              <a:picLocks noChangeAspect="1"/>
            </p:cNvPicPr>
            <p:nvPr/>
          </p:nvPicPr>
          <p:blipFill>
            <a:blip r:embed="rId5"/>
            <a:stretch>
              <a:fillRect/>
            </a:stretch>
          </p:blipFill>
          <p:spPr>
            <a:xfrm>
              <a:off x="6166581" y="1897728"/>
              <a:ext cx="2977419" cy="2250771"/>
            </a:xfrm>
            <a:prstGeom prst="rect">
              <a:avLst/>
            </a:prstGeom>
          </p:spPr>
        </p:pic>
        <p:pic>
          <p:nvPicPr>
            <p:cNvPr id="7" name="Picture 6">
              <a:extLst>
                <a:ext uri="{FF2B5EF4-FFF2-40B4-BE49-F238E27FC236}">
                  <a16:creationId xmlns:a16="http://schemas.microsoft.com/office/drawing/2014/main" id="{BA2B7830-084B-7946-8737-2A70EBEA081D}"/>
                </a:ext>
              </a:extLst>
            </p:cNvPr>
            <p:cNvPicPr>
              <a:picLocks noChangeAspect="1"/>
            </p:cNvPicPr>
            <p:nvPr/>
          </p:nvPicPr>
          <p:blipFill>
            <a:blip r:embed="rId6"/>
            <a:stretch>
              <a:fillRect/>
            </a:stretch>
          </p:blipFill>
          <p:spPr>
            <a:xfrm>
              <a:off x="33569" y="1897393"/>
              <a:ext cx="2290525" cy="2250771"/>
            </a:xfrm>
            <a:prstGeom prst="rect">
              <a:avLst/>
            </a:prstGeom>
          </p:spPr>
        </p:pic>
        <p:pic>
          <p:nvPicPr>
            <p:cNvPr id="9" name="Picture 8">
              <a:extLst>
                <a:ext uri="{FF2B5EF4-FFF2-40B4-BE49-F238E27FC236}">
                  <a16:creationId xmlns:a16="http://schemas.microsoft.com/office/drawing/2014/main" id="{E43B2971-29D4-7A42-AFCD-2E899E73E193}"/>
                </a:ext>
              </a:extLst>
            </p:cNvPr>
            <p:cNvPicPr>
              <a:picLocks noChangeAspect="1"/>
            </p:cNvPicPr>
            <p:nvPr/>
          </p:nvPicPr>
          <p:blipFill rotWithShape="1">
            <a:blip r:embed="rId7"/>
            <a:srcRect r="6264"/>
            <a:stretch/>
          </p:blipFill>
          <p:spPr>
            <a:xfrm>
              <a:off x="2324094" y="1847159"/>
              <a:ext cx="3849631" cy="2301340"/>
            </a:xfrm>
            <a:prstGeom prst="rect">
              <a:avLst/>
            </a:prstGeom>
          </p:spPr>
        </p:pic>
      </p:grpSp>
      <p:sp>
        <p:nvSpPr>
          <p:cNvPr id="10" name="Rectangle 9">
            <a:hlinkClick r:id="rId8" tooltip="Get your color Hex "/>
            <a:extLst>
              <a:ext uri="{FF2B5EF4-FFF2-40B4-BE49-F238E27FC236}">
                <a16:creationId xmlns:a16="http://schemas.microsoft.com/office/drawing/2014/main" id="{91B90D74-B4DD-C841-97A4-4D23AA398A9F}"/>
              </a:ext>
            </a:extLst>
          </p:cNvPr>
          <p:cNvSpPr/>
          <p:nvPr/>
        </p:nvSpPr>
        <p:spPr>
          <a:xfrm>
            <a:off x="0" y="4318447"/>
            <a:ext cx="9144000" cy="307777"/>
          </a:xfrm>
          <a:prstGeom prst="rect">
            <a:avLst/>
          </a:prstGeom>
        </p:spPr>
        <p:txBody>
          <a:bodyPr wrap="square">
            <a:spAutoFit/>
          </a:bodyPr>
          <a:lstStyle/>
          <a:p>
            <a:r>
              <a:rPr lang="en-GB" dirty="0">
                <a:latin typeface="Menlo" panose="020B0609030804020204"/>
                <a:hlinkClick r:id="rId8"/>
              </a:rPr>
              <a:t>Get </a:t>
            </a:r>
            <a:r>
              <a:rPr lang="en-GB" dirty="0" err="1">
                <a:latin typeface="Menlo" panose="020B0609030804020204"/>
                <a:hlinkClick r:id="rId8"/>
              </a:rPr>
              <a:t>Color</a:t>
            </a:r>
            <a:r>
              <a:rPr lang="en-GB" dirty="0">
                <a:latin typeface="Menlo" panose="020B0609030804020204"/>
                <a:hlinkClick r:id="rId8"/>
              </a:rPr>
              <a:t> Hex  </a:t>
            </a:r>
            <a:endParaRPr lang="en-GH" dirty="0">
              <a:latin typeface="Menlo" panose="020B0609030804020204"/>
            </a:endParaRPr>
          </a:p>
        </p:txBody>
      </p:sp>
    </p:spTree>
    <p:extLst>
      <p:ext uri="{BB962C8B-B14F-4D97-AF65-F5344CB8AC3E}">
        <p14:creationId xmlns:p14="http://schemas.microsoft.com/office/powerpoint/2010/main" val="8803529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E0806-3915-C646-906F-046EFCB0B922}"/>
              </a:ext>
            </a:extLst>
          </p:cNvPr>
          <p:cNvSpPr>
            <a:spLocks noGrp="1"/>
          </p:cNvSpPr>
          <p:nvPr>
            <p:ph type="title"/>
          </p:nvPr>
        </p:nvSpPr>
        <p:spPr>
          <a:xfrm>
            <a:off x="0" y="0"/>
            <a:ext cx="8181420" cy="619685"/>
          </a:xfrm>
          <a:noFill/>
          <a:ln>
            <a:noFill/>
          </a:ln>
        </p:spPr>
        <p:txBody>
          <a:bodyPr spcFirstLastPara="1" wrap="square" lIns="91425" tIns="91425" rIns="91425" bIns="91425" anchor="b" anchorCtr="0">
            <a:noAutofit/>
          </a:bodyPr>
          <a:lstStyle/>
          <a:p>
            <a:r>
              <a:rPr lang="en-GH" sz="3200" b="1" dirty="0">
                <a:latin typeface="Open Sans"/>
                <a:ea typeface="Open Sans"/>
                <a:cs typeface="Open Sans"/>
                <a:sym typeface="Arial"/>
              </a:rPr>
              <a:t>Resource Materials</a:t>
            </a:r>
          </a:p>
        </p:txBody>
      </p:sp>
      <p:sp>
        <p:nvSpPr>
          <p:cNvPr id="3" name="Text Placeholder 2">
            <a:extLst>
              <a:ext uri="{FF2B5EF4-FFF2-40B4-BE49-F238E27FC236}">
                <a16:creationId xmlns:a16="http://schemas.microsoft.com/office/drawing/2014/main" id="{D42752A0-B847-DE4C-A920-A7D3CCF8B2B2}"/>
              </a:ext>
            </a:extLst>
          </p:cNvPr>
          <p:cNvSpPr>
            <a:spLocks noGrp="1"/>
          </p:cNvSpPr>
          <p:nvPr>
            <p:ph type="body" idx="1"/>
          </p:nvPr>
        </p:nvSpPr>
        <p:spPr>
          <a:xfrm>
            <a:off x="256353" y="860684"/>
            <a:ext cx="8427203" cy="3077892"/>
          </a:xfrm>
        </p:spPr>
        <p:txBody>
          <a:bodyPr/>
          <a:lstStyle/>
          <a:p>
            <a:r>
              <a:rPr lang="en-GB" dirty="0">
                <a:solidFill>
                  <a:schemeClr val="tx2">
                    <a:lumMod val="10000"/>
                  </a:schemeClr>
                </a:solidFill>
              </a:rPr>
              <a:t> </a:t>
            </a:r>
            <a:r>
              <a:rPr lang="en-GB" dirty="0">
                <a:solidFill>
                  <a:srgbClr val="00B0F0"/>
                </a:solidFill>
                <a:hlinkClick r:id="rId2">
                  <a:extLst>
                    <a:ext uri="{A12FA001-AC4F-418D-AE19-62706E023703}">
                      <ahyp:hlinkClr xmlns:ahyp="http://schemas.microsoft.com/office/drawing/2018/hyperlinkcolor" val="tx"/>
                    </a:ext>
                  </a:extLst>
                </a:hlinkClick>
              </a:rPr>
              <a:t>the Code Editor guide </a:t>
            </a:r>
            <a:r>
              <a:rPr lang="en-GB" dirty="0">
                <a:solidFill>
                  <a:schemeClr val="tx2">
                    <a:lumMod val="10000"/>
                  </a:schemeClr>
                </a:solidFill>
              </a:rPr>
              <a:t>to get familiar with the Code Editor environment.</a:t>
            </a:r>
          </a:p>
          <a:p>
            <a:r>
              <a:rPr lang="en-GB" dirty="0">
                <a:solidFill>
                  <a:schemeClr val="tx2">
                    <a:lumMod val="10000"/>
                  </a:schemeClr>
                </a:solidFill>
              </a:rPr>
              <a:t>For more thorough JavaScript tutorials, see </a:t>
            </a:r>
            <a:r>
              <a:rPr lang="en-GB" dirty="0">
                <a:solidFill>
                  <a:srgbClr val="00B0F0"/>
                </a:solidFill>
                <a:hlinkClick r:id="rId3">
                  <a:extLst>
                    <a:ext uri="{A12FA001-AC4F-418D-AE19-62706E023703}">
                      <ahyp:hlinkClr xmlns:ahyp="http://schemas.microsoft.com/office/drawing/2018/hyperlinkcolor" val="tx"/>
                    </a:ext>
                  </a:extLst>
                </a:hlinkClick>
              </a:rPr>
              <a:t>these Mozilla developer resources</a:t>
            </a:r>
            <a:r>
              <a:rPr lang="en-GB" dirty="0">
                <a:solidFill>
                  <a:schemeClr val="tx2">
                    <a:lumMod val="10000"/>
                  </a:schemeClr>
                </a:solidFill>
              </a:rPr>
              <a:t>. </a:t>
            </a:r>
          </a:p>
          <a:p>
            <a:r>
              <a:rPr lang="en-GB" dirty="0">
                <a:solidFill>
                  <a:schemeClr val="tx2">
                    <a:lumMod val="10000"/>
                  </a:schemeClr>
                </a:solidFill>
              </a:rPr>
              <a:t>For an introduction to programming, with examples in JavaScript, see </a:t>
            </a:r>
            <a:r>
              <a:rPr lang="en-GB" dirty="0">
                <a:solidFill>
                  <a:srgbClr val="00B0F0"/>
                </a:solidFill>
                <a:hlinkClick r:id="rId4">
                  <a:extLst>
                    <a:ext uri="{A12FA001-AC4F-418D-AE19-62706E023703}">
                      <ahyp:hlinkClr xmlns:ahyp="http://schemas.microsoft.com/office/drawing/2018/hyperlinkcolor" val="tx"/>
                    </a:ext>
                  </a:extLst>
                </a:hlinkClick>
              </a:rPr>
              <a:t>Eloquent JavaScript</a:t>
            </a:r>
            <a:r>
              <a:rPr lang="en-GB" dirty="0">
                <a:solidFill>
                  <a:schemeClr val="tx2">
                    <a:lumMod val="10000"/>
                  </a:schemeClr>
                </a:solidFill>
              </a:rPr>
              <a:t>. </a:t>
            </a:r>
          </a:p>
          <a:p>
            <a:r>
              <a:rPr lang="en-GB" dirty="0">
                <a:solidFill>
                  <a:schemeClr val="tx2">
                    <a:lumMod val="10000"/>
                  </a:schemeClr>
                </a:solidFill>
              </a:rPr>
              <a:t>For suggestions on JavaScript coding style, see the </a:t>
            </a:r>
            <a:r>
              <a:rPr lang="en-GB" dirty="0">
                <a:solidFill>
                  <a:srgbClr val="00B0F0"/>
                </a:solidFill>
                <a:hlinkClick r:id="rId5">
                  <a:extLst>
                    <a:ext uri="{A12FA001-AC4F-418D-AE19-62706E023703}">
                      <ahyp:hlinkClr xmlns:ahyp="http://schemas.microsoft.com/office/drawing/2018/hyperlinkcolor" val="tx"/>
                    </a:ext>
                  </a:extLst>
                </a:hlinkClick>
              </a:rPr>
              <a:t>Google JavaScript Style Guide</a:t>
            </a:r>
            <a:r>
              <a:rPr lang="en-GB" dirty="0">
                <a:solidFill>
                  <a:schemeClr val="tx2">
                    <a:lumMod val="10000"/>
                  </a:schemeClr>
                </a:solidFill>
              </a:rPr>
              <a:t>.</a:t>
            </a:r>
          </a:p>
          <a:p>
            <a:endParaRPr lang="en-GH" dirty="0"/>
          </a:p>
        </p:txBody>
      </p:sp>
    </p:spTree>
    <p:extLst>
      <p:ext uri="{BB962C8B-B14F-4D97-AF65-F5344CB8AC3E}">
        <p14:creationId xmlns:p14="http://schemas.microsoft.com/office/powerpoint/2010/main" val="12587478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01;p118"/>
          <p:cNvSpPr txBox="1">
            <a:spLocks noGrp="1"/>
          </p:cNvSpPr>
          <p:nvPr>
            <p:ph type="title"/>
          </p:nvPr>
        </p:nvSpPr>
        <p:spPr>
          <a:xfrm>
            <a:off x="0" y="1959178"/>
            <a:ext cx="9144000" cy="865600"/>
          </a:xfrm>
          <a:prstGeom prst="rect">
            <a:avLst/>
          </a:prstGeom>
        </p:spPr>
        <p:txBody>
          <a:bodyPr spcFirstLastPara="1" vert="horz" wrap="square" lIns="121900" tIns="121900" rIns="121900" bIns="121900" rtlCol="0" anchor="ctr" anchorCtr="0">
            <a:noAutofit/>
          </a:bodyPr>
          <a:lstStyle/>
          <a:p>
            <a:pPr>
              <a:spcBef>
                <a:spcPts val="600"/>
              </a:spcBef>
              <a:buSzPts val="2000"/>
            </a:pPr>
            <a:r>
              <a:rPr lang="en-US" sz="3600" b="1" dirty="0">
                <a:latin typeface="Open Sans"/>
                <a:ea typeface="Open Sans"/>
                <a:cs typeface="Open Sans"/>
                <a:sym typeface="Source Sans Pro"/>
              </a:rPr>
              <a:t>Introduction</a:t>
            </a:r>
            <a:r>
              <a:rPr lang="en-US" sz="3600" dirty="0">
                <a:latin typeface="Open Sans"/>
                <a:ea typeface="Open Sans"/>
                <a:cs typeface="Open Sans"/>
                <a:sym typeface="Source Sans Pro"/>
              </a:rPr>
              <a:t> </a:t>
            </a:r>
            <a:r>
              <a:rPr lang="en-US" sz="3600" b="1" dirty="0">
                <a:latin typeface="Open Sans"/>
                <a:ea typeface="Open Sans"/>
                <a:cs typeface="Open Sans"/>
                <a:sym typeface="Source Sans Pro"/>
              </a:rPr>
              <a:t>to </a:t>
            </a:r>
            <a:r>
              <a:rPr lang="en-GB" sz="3600" b="1" dirty="0">
                <a:latin typeface="Open Sans"/>
                <a:ea typeface="Open Sans"/>
                <a:cs typeface="Open Sans"/>
              </a:rPr>
              <a:t>GitHub</a:t>
            </a:r>
            <a:endParaRPr sz="3600" b="1" dirty="0">
              <a:latin typeface="Open Sans"/>
              <a:ea typeface="Open Sans"/>
              <a:cs typeface="Open Sans"/>
              <a:sym typeface="Source Sans Pro"/>
            </a:endParaRPr>
          </a:p>
        </p:txBody>
      </p:sp>
      <p:pic>
        <p:nvPicPr>
          <p:cNvPr id="3" name="Picture 2">
            <a:extLst>
              <a:ext uri="{FF2B5EF4-FFF2-40B4-BE49-F238E27FC236}">
                <a16:creationId xmlns:a16="http://schemas.microsoft.com/office/drawing/2014/main" id="{13DDDD2E-C4E3-EF47-AD13-0DCBF52A8973}"/>
              </a:ext>
            </a:extLst>
          </p:cNvPr>
          <p:cNvPicPr>
            <a:picLocks noChangeAspect="1"/>
          </p:cNvPicPr>
          <p:nvPr/>
        </p:nvPicPr>
        <p:blipFill>
          <a:blip r:embed="rId2"/>
          <a:stretch>
            <a:fillRect/>
          </a:stretch>
        </p:blipFill>
        <p:spPr>
          <a:xfrm>
            <a:off x="4899469" y="1310830"/>
            <a:ext cx="3112031" cy="1750518"/>
          </a:xfrm>
          <a:prstGeom prst="rect">
            <a:avLst/>
          </a:prstGeom>
        </p:spPr>
      </p:pic>
      <p:sp>
        <p:nvSpPr>
          <p:cNvPr id="5" name="Rectangle 4">
            <a:hlinkClick r:id="rId3" tooltip="https://github.com/"/>
            <a:extLst>
              <a:ext uri="{FF2B5EF4-FFF2-40B4-BE49-F238E27FC236}">
                <a16:creationId xmlns:a16="http://schemas.microsoft.com/office/drawing/2014/main" id="{0E7918E2-3C8E-2544-914E-856F6EBE8EC4}"/>
              </a:ext>
            </a:extLst>
          </p:cNvPr>
          <p:cNvSpPr/>
          <p:nvPr/>
        </p:nvSpPr>
        <p:spPr>
          <a:xfrm>
            <a:off x="5404742" y="3042873"/>
            <a:ext cx="2225289" cy="307777"/>
          </a:xfrm>
          <a:prstGeom prst="rect">
            <a:avLst/>
          </a:prstGeom>
        </p:spPr>
        <p:txBody>
          <a:bodyPr wrap="none">
            <a:spAutoFit/>
          </a:bodyPr>
          <a:lstStyle/>
          <a:p>
            <a:r>
              <a:rPr lang="en-GH" dirty="0">
                <a:solidFill>
                  <a:srgbClr val="00B0F0"/>
                </a:solidFill>
                <a:latin typeface="Menlo" panose="020B0609030804020204"/>
              </a:rPr>
              <a:t>https://github.com/</a:t>
            </a:r>
          </a:p>
        </p:txBody>
      </p:sp>
    </p:spTree>
    <p:extLst>
      <p:ext uri="{BB962C8B-B14F-4D97-AF65-F5344CB8AC3E}">
        <p14:creationId xmlns:p14="http://schemas.microsoft.com/office/powerpoint/2010/main" val="35796455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811F600-A86C-8B49-90D5-710E442F4476}"/>
              </a:ext>
            </a:extLst>
          </p:cNvPr>
          <p:cNvSpPr>
            <a:spLocks noGrp="1"/>
          </p:cNvSpPr>
          <p:nvPr>
            <p:ph type="title"/>
          </p:nvPr>
        </p:nvSpPr>
        <p:spPr>
          <a:xfrm>
            <a:off x="0" y="-90158"/>
            <a:ext cx="9144000" cy="619685"/>
          </a:xfrm>
        </p:spPr>
        <p:txBody>
          <a:bodyPr/>
          <a:lstStyle/>
          <a:p>
            <a:pPr algn="ctr"/>
            <a:r>
              <a:rPr lang="en-GB" sz="2800" b="1" dirty="0">
                <a:latin typeface="Open Sans"/>
                <a:ea typeface="Open Sans"/>
                <a:cs typeface="Open Sans"/>
              </a:rPr>
              <a:t>GITHUB USER INTERFACE </a:t>
            </a:r>
            <a:endParaRPr lang="en-GH" sz="2800" b="1" dirty="0">
              <a:latin typeface="Open Sans"/>
              <a:ea typeface="Open Sans"/>
              <a:cs typeface="Open Sans"/>
            </a:endParaRPr>
          </a:p>
        </p:txBody>
      </p:sp>
      <p:pic>
        <p:nvPicPr>
          <p:cNvPr id="2" name="Picture 1"/>
          <p:cNvPicPr>
            <a:picLocks noChangeAspect="1"/>
          </p:cNvPicPr>
          <p:nvPr/>
        </p:nvPicPr>
        <p:blipFill>
          <a:blip r:embed="rId2"/>
          <a:stretch>
            <a:fillRect/>
          </a:stretch>
        </p:blipFill>
        <p:spPr>
          <a:xfrm>
            <a:off x="433387" y="542925"/>
            <a:ext cx="8277225" cy="4057650"/>
          </a:xfrm>
          <a:prstGeom prst="rect">
            <a:avLst/>
          </a:prstGeom>
        </p:spPr>
      </p:pic>
    </p:spTree>
    <p:extLst>
      <p:ext uri="{BB962C8B-B14F-4D97-AF65-F5344CB8AC3E}">
        <p14:creationId xmlns:p14="http://schemas.microsoft.com/office/powerpoint/2010/main" val="38866255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52"/>
        <p:cNvGrpSpPr/>
        <p:nvPr/>
      </p:nvGrpSpPr>
      <p:grpSpPr>
        <a:xfrm>
          <a:off x="0" y="0"/>
          <a:ext cx="0" cy="0"/>
          <a:chOff x="0" y="0"/>
          <a:chExt cx="0" cy="0"/>
        </a:xfrm>
      </p:grpSpPr>
      <p:pic>
        <p:nvPicPr>
          <p:cNvPr id="1854" name="Google Shape;1854;p183" descr="EE-logo_512dp.png"/>
          <p:cNvPicPr preferRelativeResize="0"/>
          <p:nvPr/>
        </p:nvPicPr>
        <p:blipFill rotWithShape="1">
          <a:blip r:embed="rId3">
            <a:alphaModFix/>
          </a:blip>
          <a:srcRect b="7484"/>
          <a:stretch/>
        </p:blipFill>
        <p:spPr>
          <a:xfrm>
            <a:off x="6687232" y="351334"/>
            <a:ext cx="2219300" cy="2053175"/>
          </a:xfrm>
          <a:prstGeom prst="rect">
            <a:avLst/>
          </a:prstGeom>
          <a:noFill/>
          <a:ln>
            <a:noFill/>
          </a:ln>
        </p:spPr>
      </p:pic>
      <p:sp>
        <p:nvSpPr>
          <p:cNvPr id="2" name="Title 1"/>
          <p:cNvSpPr>
            <a:spLocks noGrp="1"/>
          </p:cNvSpPr>
          <p:nvPr>
            <p:ph type="title"/>
          </p:nvPr>
        </p:nvSpPr>
        <p:spPr>
          <a:xfrm>
            <a:off x="1" y="2479707"/>
            <a:ext cx="9143999" cy="649200"/>
          </a:xfrm>
        </p:spPr>
        <p:txBody>
          <a:bodyPr/>
          <a:lstStyle/>
          <a:p>
            <a:pPr algn="ctr">
              <a:buClr>
                <a:schemeClr val="dk1"/>
              </a:buClr>
              <a:buSzPts val="2400"/>
            </a:pPr>
            <a:r>
              <a:rPr lang="en-US" sz="4050" b="1" dirty="0">
                <a:solidFill>
                  <a:schemeClr val="dk1"/>
                </a:solidFill>
                <a:latin typeface="Open Sans"/>
                <a:ea typeface="Open Sans"/>
                <a:cs typeface="Open Sans"/>
              </a:rPr>
              <a:t>Thank You</a:t>
            </a:r>
          </a:p>
        </p:txBody>
      </p:sp>
      <p:pic>
        <p:nvPicPr>
          <p:cNvPr id="5" name="Picture 2" descr="File:SNV Development Organisation logo.sv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9027" y="4587516"/>
            <a:ext cx="1030475" cy="52935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s://www.oldwebsite.fcghana.org/assets/image/fc_logo.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56862" y="4502506"/>
            <a:ext cx="1057275" cy="61436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6"/>
          <a:stretch>
            <a:fillRect/>
          </a:stretch>
        </p:blipFill>
        <p:spPr>
          <a:xfrm>
            <a:off x="7998661" y="4502506"/>
            <a:ext cx="1132583" cy="612928"/>
          </a:xfrm>
          <a:prstGeom prst="rect">
            <a:avLst/>
          </a:prstGeom>
        </p:spPr>
      </p:pic>
      <p:sp>
        <p:nvSpPr>
          <p:cNvPr id="8" name="Rectangle 7"/>
          <p:cNvSpPr/>
          <p:nvPr/>
        </p:nvSpPr>
        <p:spPr>
          <a:xfrm>
            <a:off x="4306697" y="4676853"/>
            <a:ext cx="1404552" cy="461665"/>
          </a:xfrm>
          <a:prstGeom prst="rect">
            <a:avLst/>
          </a:prstGeom>
        </p:spPr>
        <p:txBody>
          <a:bodyPr wrap="none">
            <a:spAutoFit/>
          </a:bodyPr>
          <a:lstStyle/>
          <a:p>
            <a:pPr algn="ctr"/>
            <a:r>
              <a:rPr lang="en-US" sz="1200" dirty="0">
                <a:solidFill>
                  <a:schemeClr val="dk1"/>
                </a:solidFill>
                <a:latin typeface="Open Sans"/>
                <a:ea typeface="Open Sans"/>
                <a:cs typeface="Open Sans"/>
                <a:sym typeface="Open Sans"/>
              </a:rPr>
              <a:t>Accra, Ghana</a:t>
            </a:r>
          </a:p>
          <a:p>
            <a:pPr algn="ctr"/>
            <a:r>
              <a:rPr lang="en-US" sz="1200" dirty="0">
                <a:solidFill>
                  <a:schemeClr val="dk1"/>
                </a:solidFill>
                <a:latin typeface="Open Sans"/>
                <a:ea typeface="Open Sans"/>
                <a:cs typeface="Open Sans"/>
                <a:sym typeface="Open Sans"/>
              </a:rPr>
              <a:t>September, 2021 </a:t>
            </a:r>
            <a:endParaRPr lang="en-US" sz="1200" dirty="0">
              <a:latin typeface="Open Sans"/>
              <a:ea typeface="Open Sans"/>
              <a:cs typeface="Open Sans"/>
              <a:sym typeface="Open Sans"/>
            </a:endParaRPr>
          </a:p>
        </p:txBody>
      </p:sp>
    </p:spTree>
    <p:extLst>
      <p:ext uri="{BB962C8B-B14F-4D97-AF65-F5344CB8AC3E}">
        <p14:creationId xmlns:p14="http://schemas.microsoft.com/office/powerpoint/2010/main" val="1763205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02583C6-023E-2140-892A-7E091A9CE6AA}"/>
              </a:ext>
            </a:extLst>
          </p:cNvPr>
          <p:cNvSpPr>
            <a:spLocks noGrp="1"/>
          </p:cNvSpPr>
          <p:nvPr>
            <p:ph type="body" idx="1"/>
          </p:nvPr>
        </p:nvSpPr>
        <p:spPr>
          <a:xfrm>
            <a:off x="574811" y="47162"/>
            <a:ext cx="8128201" cy="1038285"/>
          </a:xfrm>
        </p:spPr>
        <p:txBody>
          <a:bodyPr/>
          <a:lstStyle/>
          <a:p>
            <a:pPr>
              <a:spcBef>
                <a:spcPts val="0"/>
              </a:spcBef>
            </a:pPr>
            <a:r>
              <a:rPr lang="en-GB" sz="2100" dirty="0">
                <a:latin typeface="Calibri" panose="020F0502020204030204" pitchFamily="34" charset="0"/>
                <a:cs typeface="Calibri" panose="020F0502020204030204" pitchFamily="34" charset="0"/>
                <a:sym typeface="Arial"/>
              </a:rPr>
              <a:t>This introduction covers getting started with</a:t>
            </a:r>
            <a:r>
              <a:rPr lang="en-GB" sz="1400" dirty="0">
                <a:latin typeface="Calibri" panose="020F0502020204030204" pitchFamily="34" charset="0"/>
                <a:cs typeface="Calibri" panose="020F0502020204030204" pitchFamily="34" charset="0"/>
                <a:sym typeface="Arial"/>
              </a:rPr>
              <a:t>  </a:t>
            </a:r>
            <a:r>
              <a:rPr lang="en-GB" dirty="0">
                <a:latin typeface="Calibri" panose="020F0502020204030204" pitchFamily="34" charset="0"/>
                <a:cs typeface="Calibri" panose="020F0502020204030204" pitchFamily="34" charset="0"/>
                <a:sym typeface="Arial"/>
                <a:hlinkClick r:id="rId2"/>
              </a:rPr>
              <a:t>JavaScript </a:t>
            </a:r>
            <a:endParaRPr lang="en-GB" dirty="0">
              <a:latin typeface="Calibri" panose="020F0502020204030204" pitchFamily="34" charset="0"/>
              <a:cs typeface="Calibri" panose="020F0502020204030204" pitchFamily="34" charset="0"/>
              <a:sym typeface="Arial"/>
            </a:endParaRPr>
          </a:p>
          <a:p>
            <a:r>
              <a:rPr lang="en-GB" sz="2100" dirty="0">
                <a:latin typeface="Calibri" panose="020F0502020204030204" pitchFamily="34" charset="0"/>
                <a:cs typeface="Calibri" panose="020F0502020204030204" pitchFamily="34" charset="0"/>
                <a:sym typeface="Arial"/>
              </a:rPr>
              <a:t>GEE is built on JavaScript API and Python API</a:t>
            </a:r>
          </a:p>
          <a:p>
            <a:r>
              <a:rPr lang="en-GB" sz="2100" dirty="0">
                <a:latin typeface="Calibri" panose="020F0502020204030204" pitchFamily="34" charset="0"/>
                <a:cs typeface="Calibri" panose="020F0502020204030204" pitchFamily="34" charset="0"/>
                <a:sym typeface="Arial"/>
              </a:rPr>
              <a:t>The code editor is the interface to interact with the JavaScript API</a:t>
            </a:r>
          </a:p>
        </p:txBody>
      </p:sp>
      <p:pic>
        <p:nvPicPr>
          <p:cNvPr id="4" name="Picture 2">
            <a:extLst>
              <a:ext uri="{FF2B5EF4-FFF2-40B4-BE49-F238E27FC236}">
                <a16:creationId xmlns:a16="http://schemas.microsoft.com/office/drawing/2014/main" id="{FB40FDC7-E6CB-9744-8EFA-5BDEC2FC74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5441" y="1322963"/>
            <a:ext cx="5481691" cy="303331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hlinkClick r:id="rId4" tooltip="https://code.earthengine.google.com/"/>
            <a:extLst>
              <a:ext uri="{FF2B5EF4-FFF2-40B4-BE49-F238E27FC236}">
                <a16:creationId xmlns:a16="http://schemas.microsoft.com/office/drawing/2014/main" id="{E0933B5A-A6F6-EE4B-8920-8D45B31849EB}"/>
              </a:ext>
            </a:extLst>
          </p:cNvPr>
          <p:cNvSpPr txBox="1"/>
          <p:nvPr/>
        </p:nvSpPr>
        <p:spPr>
          <a:xfrm>
            <a:off x="0" y="4297586"/>
            <a:ext cx="9144000" cy="307777"/>
          </a:xfrm>
          <a:prstGeom prst="rect">
            <a:avLst/>
          </a:prstGeom>
          <a:noFill/>
        </p:spPr>
        <p:txBody>
          <a:bodyPr wrap="square" rtlCol="0">
            <a:spAutoFit/>
          </a:bodyPr>
          <a:lstStyle/>
          <a:p>
            <a:pPr algn="ctr"/>
            <a:r>
              <a:rPr lang="en-GB" dirty="0">
                <a:solidFill>
                  <a:srgbClr val="0070C0"/>
                </a:solidFill>
                <a:latin typeface="Calibri" panose="020F0502020204030204" pitchFamily="34" charset="0"/>
                <a:ea typeface="Source Sans Pro"/>
                <a:cs typeface="Calibri" panose="020F0502020204030204" pitchFamily="34" charset="0"/>
                <a:sym typeface="Source Sans Pro"/>
                <a:hlinkClick r:id="rId4"/>
              </a:rPr>
              <a:t>https://</a:t>
            </a:r>
            <a:r>
              <a:rPr lang="en-GB" dirty="0" err="1">
                <a:solidFill>
                  <a:srgbClr val="0070C0"/>
                </a:solidFill>
                <a:latin typeface="Calibri" panose="020F0502020204030204" pitchFamily="34" charset="0"/>
                <a:ea typeface="Source Sans Pro"/>
                <a:cs typeface="Calibri" panose="020F0502020204030204" pitchFamily="34" charset="0"/>
                <a:sym typeface="Source Sans Pro"/>
                <a:hlinkClick r:id="rId4"/>
              </a:rPr>
              <a:t>code.earthengine.google.com</a:t>
            </a:r>
            <a:r>
              <a:rPr lang="en-GB" dirty="0">
                <a:solidFill>
                  <a:srgbClr val="0070C0"/>
                </a:solidFill>
                <a:latin typeface="Calibri" panose="020F0502020204030204" pitchFamily="34" charset="0"/>
                <a:ea typeface="Source Sans Pro"/>
                <a:cs typeface="Calibri" panose="020F0502020204030204" pitchFamily="34" charset="0"/>
                <a:sym typeface="Source Sans Pro"/>
                <a:hlinkClick r:id="rId4"/>
              </a:rPr>
              <a:t>/</a:t>
            </a:r>
            <a:endParaRPr lang="en-GH" dirty="0">
              <a:solidFill>
                <a:srgbClr val="0070C0"/>
              </a:solidFill>
              <a:latin typeface="Calibri" panose="020F0502020204030204" pitchFamily="34" charset="0"/>
              <a:ea typeface="Source Sans Pro"/>
              <a:cs typeface="Calibri" panose="020F0502020204030204" pitchFamily="34" charset="0"/>
              <a:sym typeface="Source Sans Pro"/>
            </a:endParaRPr>
          </a:p>
        </p:txBody>
      </p:sp>
    </p:spTree>
    <p:extLst>
      <p:ext uri="{BB962C8B-B14F-4D97-AF65-F5344CB8AC3E}">
        <p14:creationId xmlns:p14="http://schemas.microsoft.com/office/powerpoint/2010/main" val="2110190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CF8F20C-EF28-1846-B6ED-78C4E2EA5F97}"/>
              </a:ext>
            </a:extLst>
          </p:cNvPr>
          <p:cNvSpPr>
            <a:spLocks noGrp="1"/>
          </p:cNvSpPr>
          <p:nvPr>
            <p:ph type="body" idx="1"/>
          </p:nvPr>
        </p:nvSpPr>
        <p:spPr>
          <a:xfrm>
            <a:off x="588488" y="736169"/>
            <a:ext cx="7744806" cy="3737929"/>
          </a:xfrm>
        </p:spPr>
        <p:txBody>
          <a:bodyPr/>
          <a:lstStyle/>
          <a:p>
            <a:pPr marL="101600" indent="0">
              <a:buNone/>
            </a:pPr>
            <a:r>
              <a:rPr lang="en-GB" sz="2100" b="1" dirty="0">
                <a:latin typeface="Calibri" panose="020F0502020204030204" pitchFamily="34" charset="0"/>
                <a:cs typeface="Calibri" panose="020F0502020204030204" pitchFamily="34" charset="0"/>
                <a:sym typeface="Arial"/>
              </a:rPr>
              <a:t>Learning by doing </a:t>
            </a:r>
          </a:p>
          <a:p>
            <a:r>
              <a:rPr lang="en-GB" sz="2100" dirty="0">
                <a:latin typeface="Calibri" panose="020F0502020204030204" pitchFamily="34" charset="0"/>
                <a:cs typeface="Calibri" panose="020F0502020204030204" pitchFamily="34" charset="0"/>
                <a:sym typeface="Arial"/>
              </a:rPr>
              <a:t>Go to</a:t>
            </a:r>
            <a:r>
              <a:rPr lang="en-GB" sz="1400" dirty="0">
                <a:latin typeface="Calibri" panose="020F0502020204030204" pitchFamily="34" charset="0"/>
                <a:cs typeface="Calibri" panose="020F0502020204030204" pitchFamily="34" charset="0"/>
                <a:sym typeface="Arial"/>
              </a:rPr>
              <a:t> </a:t>
            </a:r>
            <a:r>
              <a:rPr lang="en-GB" dirty="0">
                <a:latin typeface="Calibri" panose="020F0502020204030204" pitchFamily="34" charset="0"/>
                <a:cs typeface="Calibri" panose="020F0502020204030204" pitchFamily="34" charset="0"/>
                <a:sym typeface="Arial"/>
                <a:hlinkClick r:id="rId2"/>
              </a:rPr>
              <a:t>code.earthengine.google.com</a:t>
            </a:r>
            <a:r>
              <a:rPr lang="en-GB" sz="1400" dirty="0">
                <a:latin typeface="Calibri" panose="020F0502020204030204" pitchFamily="34" charset="0"/>
                <a:cs typeface="Calibri" panose="020F0502020204030204" pitchFamily="34" charset="0"/>
                <a:sym typeface="Arial"/>
              </a:rPr>
              <a:t> </a:t>
            </a:r>
            <a:r>
              <a:rPr lang="en-GB" sz="2100" dirty="0">
                <a:latin typeface="Calibri" panose="020F0502020204030204" pitchFamily="34" charset="0"/>
                <a:cs typeface="Calibri" panose="020F0502020204030204" pitchFamily="34" charset="0"/>
                <a:sym typeface="Arial"/>
              </a:rPr>
              <a:t>and copy the following into the</a:t>
            </a:r>
            <a:r>
              <a:rPr lang="en-GB" sz="1400" dirty="0">
                <a:latin typeface="Calibri" panose="020F0502020204030204" pitchFamily="34" charset="0"/>
                <a:cs typeface="Calibri" panose="020F0502020204030204" pitchFamily="34" charset="0"/>
                <a:sym typeface="Arial"/>
              </a:rPr>
              <a:t> </a:t>
            </a:r>
            <a:r>
              <a:rPr lang="en-GB" dirty="0">
                <a:latin typeface="Calibri" panose="020F0502020204030204" pitchFamily="34" charset="0"/>
                <a:cs typeface="Calibri" panose="020F0502020204030204" pitchFamily="34" charset="0"/>
                <a:sym typeface="Arial"/>
                <a:hlinkClick r:id="rId3"/>
              </a:rPr>
              <a:t>Code Editor</a:t>
            </a:r>
            <a:r>
              <a:rPr lang="en-GB" dirty="0">
                <a:latin typeface="Calibri" panose="020F0502020204030204" pitchFamily="34" charset="0"/>
                <a:cs typeface="Calibri" panose="020F0502020204030204" pitchFamily="34" charset="0"/>
                <a:sym typeface="Arial"/>
              </a:rPr>
              <a:t> </a:t>
            </a:r>
            <a:r>
              <a:rPr lang="en-GB" sz="2100" dirty="0">
                <a:latin typeface="Calibri" panose="020F0502020204030204" pitchFamily="34" charset="0"/>
                <a:cs typeface="Calibri" panose="020F0502020204030204" pitchFamily="34" charset="0"/>
                <a:sym typeface="Arial"/>
              </a:rPr>
              <a:t>and click on run </a:t>
            </a:r>
          </a:p>
          <a:p>
            <a:pPr marL="101600" indent="0">
              <a:buNone/>
            </a:pPr>
            <a:endParaRPr lang="en-GB" sz="1400" dirty="0">
              <a:solidFill>
                <a:srgbClr val="212121"/>
              </a:solidFill>
              <a:latin typeface="Times New Roman" panose="02020603050405020304" pitchFamily="18" charset="0"/>
              <a:cs typeface="Times New Roman" panose="02020603050405020304" pitchFamily="18" charset="0"/>
              <a:sym typeface="Arial"/>
            </a:endParaRPr>
          </a:p>
          <a:p>
            <a:pPr marL="558800" lvl="1" indent="0">
              <a:buNone/>
            </a:pPr>
            <a:r>
              <a:rPr lang="en-GB" sz="1400" dirty="0">
                <a:solidFill>
                  <a:srgbClr val="3B78E7"/>
                </a:solidFill>
                <a:latin typeface="Menlo" panose="020B0609030804020204"/>
                <a:cs typeface="Calibri" panose="020F0502020204030204" pitchFamily="34" charset="0"/>
                <a:sym typeface="Arial"/>
              </a:rPr>
              <a:t>print</a:t>
            </a:r>
            <a:r>
              <a:rPr lang="en-GB" sz="1400" dirty="0">
                <a:solidFill>
                  <a:srgbClr val="212121"/>
                </a:solidFill>
                <a:latin typeface="Menlo" panose="020B0609030804020204"/>
                <a:cs typeface="Calibri" panose="020F0502020204030204" pitchFamily="34" charset="0"/>
                <a:sym typeface="Arial"/>
              </a:rPr>
              <a:t>('Hello World!’);</a:t>
            </a:r>
            <a:endParaRPr lang="en-GH" sz="1400" dirty="0">
              <a:solidFill>
                <a:srgbClr val="212121"/>
              </a:solidFill>
              <a:latin typeface="Menlo" panose="020B0609030804020204"/>
              <a:cs typeface="Calibri" panose="020F0502020204030204" pitchFamily="34" charset="0"/>
              <a:sym typeface="Arial"/>
            </a:endParaRPr>
          </a:p>
          <a:p>
            <a:pPr marL="558800" lvl="1" indent="0">
              <a:buNone/>
            </a:pPr>
            <a:r>
              <a:rPr lang="en-GB" sz="1400" dirty="0">
                <a:solidFill>
                  <a:srgbClr val="D81B60"/>
                </a:solidFill>
                <a:latin typeface="Menlo" panose="020B0609030804020204"/>
                <a:cs typeface="Calibri" panose="020F0502020204030204" pitchFamily="34" charset="0"/>
                <a:sym typeface="Arial"/>
              </a:rPr>
              <a:t>// print('Hello World!’);</a:t>
            </a:r>
          </a:p>
          <a:p>
            <a:pPr marL="558800" lvl="1" indent="0">
              <a:buNone/>
            </a:pPr>
            <a:r>
              <a:rPr lang="en-GB" sz="1400" dirty="0">
                <a:solidFill>
                  <a:srgbClr val="3B78E7"/>
                </a:solidFill>
                <a:latin typeface="Menlo" panose="020B0609030804020204"/>
                <a:cs typeface="Calibri" panose="020F0502020204030204" pitchFamily="34" charset="0"/>
                <a:sym typeface="Arial"/>
              </a:rPr>
              <a:t>print</a:t>
            </a:r>
            <a:r>
              <a:rPr lang="en-GB" sz="1400" dirty="0">
                <a:solidFill>
                  <a:srgbClr val="212121"/>
                </a:solidFill>
                <a:latin typeface="Menlo" panose="020B0609030804020204"/>
                <a:cs typeface="Calibri" panose="020F0502020204030204" pitchFamily="34" charset="0"/>
                <a:sym typeface="Arial"/>
              </a:rPr>
              <a:t> (</a:t>
            </a:r>
            <a:r>
              <a:rPr lang="en-GB" sz="1400" dirty="0">
                <a:solidFill>
                  <a:srgbClr val="0D904F"/>
                </a:solidFill>
                <a:latin typeface="Menlo" panose="020B0609030804020204"/>
                <a:cs typeface="Calibri" panose="020F0502020204030204" pitchFamily="34" charset="0"/>
                <a:sym typeface="Arial"/>
              </a:rPr>
              <a:t>’This is my first JavaScript code’)</a:t>
            </a:r>
          </a:p>
          <a:p>
            <a:pPr marL="558800" lvl="1" indent="0">
              <a:buNone/>
            </a:pPr>
            <a:endParaRPr lang="en-GB" sz="1400" dirty="0">
              <a:solidFill>
                <a:srgbClr val="0D904F"/>
              </a:solidFill>
              <a:latin typeface="Times New Roman" panose="02020603050405020304" pitchFamily="18" charset="0"/>
              <a:cs typeface="Times New Roman" panose="02020603050405020304" pitchFamily="18" charset="0"/>
              <a:sym typeface="Arial"/>
              <a:hlinkClick r:id="rId4"/>
            </a:endParaRPr>
          </a:p>
          <a:p>
            <a:pPr marL="558800" lvl="1" indent="0">
              <a:buNone/>
            </a:pPr>
            <a:endParaRPr lang="en-GB" sz="1400" dirty="0">
              <a:solidFill>
                <a:srgbClr val="0D904F"/>
              </a:solidFill>
              <a:latin typeface="Times New Roman" panose="02020603050405020304" pitchFamily="18" charset="0"/>
              <a:cs typeface="Times New Roman" panose="02020603050405020304" pitchFamily="18" charset="0"/>
              <a:sym typeface="Arial"/>
              <a:hlinkClick r:id="rId4"/>
            </a:endParaRPr>
          </a:p>
          <a:p>
            <a:pPr marL="558800" lvl="1" indent="0">
              <a:buNone/>
            </a:pPr>
            <a:endParaRPr lang="en-GB" sz="1400" dirty="0">
              <a:solidFill>
                <a:srgbClr val="0D904F"/>
              </a:solidFill>
              <a:latin typeface="Times New Roman" panose="02020603050405020304" pitchFamily="18" charset="0"/>
              <a:cs typeface="Times New Roman" panose="02020603050405020304" pitchFamily="18" charset="0"/>
              <a:sym typeface="Arial"/>
              <a:hlinkClick r:id="rId4"/>
            </a:endParaRPr>
          </a:p>
          <a:p>
            <a:pPr marL="558800" lvl="1" indent="0">
              <a:buNone/>
            </a:pPr>
            <a:r>
              <a:rPr lang="en-GB" sz="1400" dirty="0">
                <a:solidFill>
                  <a:srgbClr val="0D904F"/>
                </a:solidFill>
                <a:latin typeface="Calibri" panose="020F0502020204030204" pitchFamily="34" charset="0"/>
                <a:cs typeface="Calibri" panose="020F0502020204030204" pitchFamily="34" charset="0"/>
                <a:sym typeface="Arial"/>
                <a:hlinkClick r:id="rId4"/>
              </a:rPr>
              <a:t>Run in Code Editor</a:t>
            </a:r>
            <a:endParaRPr lang="en-GH" sz="1400" dirty="0">
              <a:solidFill>
                <a:srgbClr val="0D904F"/>
              </a:solidFill>
              <a:latin typeface="Calibri" panose="020F0502020204030204" pitchFamily="34" charset="0"/>
              <a:cs typeface="Calibri" panose="020F0502020204030204" pitchFamily="34" charset="0"/>
              <a:sym typeface="Arial"/>
            </a:endParaRPr>
          </a:p>
        </p:txBody>
      </p:sp>
      <p:sp>
        <p:nvSpPr>
          <p:cNvPr id="4" name="Title 1">
            <a:extLst>
              <a:ext uri="{FF2B5EF4-FFF2-40B4-BE49-F238E27FC236}">
                <a16:creationId xmlns:a16="http://schemas.microsoft.com/office/drawing/2014/main" id="{75B56103-6971-D744-B9EC-45E46601E1B0}"/>
              </a:ext>
            </a:extLst>
          </p:cNvPr>
          <p:cNvSpPr>
            <a:spLocks noGrp="1"/>
          </p:cNvSpPr>
          <p:nvPr>
            <p:ph type="title"/>
          </p:nvPr>
        </p:nvSpPr>
        <p:spPr>
          <a:xfrm>
            <a:off x="0" y="49717"/>
            <a:ext cx="8442815" cy="619685"/>
          </a:xfrm>
        </p:spPr>
        <p:txBody>
          <a:bodyPr/>
          <a:lstStyle/>
          <a:p>
            <a:r>
              <a:rPr lang="en-GB" sz="3200" b="1" dirty="0">
                <a:latin typeface="Open Sans"/>
                <a:ea typeface="Open Sans"/>
                <a:cs typeface="Open Sans"/>
              </a:rPr>
              <a:t>Coding in JavaScript</a:t>
            </a:r>
            <a:endParaRPr lang="en-GH" sz="3200" b="1" dirty="0">
              <a:latin typeface="Open Sans"/>
              <a:ea typeface="Open Sans"/>
              <a:cs typeface="Open Sans"/>
            </a:endParaRPr>
          </a:p>
        </p:txBody>
      </p:sp>
    </p:spTree>
    <p:extLst>
      <p:ext uri="{BB962C8B-B14F-4D97-AF65-F5344CB8AC3E}">
        <p14:creationId xmlns:p14="http://schemas.microsoft.com/office/powerpoint/2010/main" val="3627543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556DD-986B-094A-84B7-88BAC70DFB64}"/>
              </a:ext>
            </a:extLst>
          </p:cNvPr>
          <p:cNvSpPr>
            <a:spLocks noGrp="1"/>
          </p:cNvSpPr>
          <p:nvPr>
            <p:ph type="title"/>
          </p:nvPr>
        </p:nvSpPr>
        <p:spPr>
          <a:xfrm>
            <a:off x="136981" y="11789"/>
            <a:ext cx="7741630" cy="619685"/>
          </a:xfrm>
        </p:spPr>
        <p:txBody>
          <a:bodyPr/>
          <a:lstStyle/>
          <a:p>
            <a:r>
              <a:rPr lang="en-GH" sz="3200" b="1" dirty="0">
                <a:latin typeface="Open Sans"/>
                <a:ea typeface="Open Sans"/>
                <a:cs typeface="Open Sans"/>
              </a:rPr>
              <a:t>Variables </a:t>
            </a:r>
          </a:p>
        </p:txBody>
      </p:sp>
      <p:sp>
        <p:nvSpPr>
          <p:cNvPr id="3" name="Text Placeholder 2">
            <a:extLst>
              <a:ext uri="{FF2B5EF4-FFF2-40B4-BE49-F238E27FC236}">
                <a16:creationId xmlns:a16="http://schemas.microsoft.com/office/drawing/2014/main" id="{9B981A47-69D0-B446-9540-FDB19FAABADB}"/>
              </a:ext>
            </a:extLst>
          </p:cNvPr>
          <p:cNvSpPr>
            <a:spLocks noGrp="1"/>
          </p:cNvSpPr>
          <p:nvPr>
            <p:ph type="body" idx="1"/>
          </p:nvPr>
        </p:nvSpPr>
        <p:spPr>
          <a:xfrm>
            <a:off x="447340" y="542060"/>
            <a:ext cx="7744806" cy="4140187"/>
          </a:xfrm>
        </p:spPr>
        <p:txBody>
          <a:bodyPr/>
          <a:lstStyle/>
          <a:p>
            <a:pPr>
              <a:spcBef>
                <a:spcPts val="0"/>
              </a:spcBef>
            </a:pPr>
            <a:r>
              <a:rPr lang="en-GH" sz="2100" dirty="0">
                <a:latin typeface="Calibri" panose="020F0502020204030204" pitchFamily="34" charset="0"/>
                <a:cs typeface="Calibri" panose="020F0502020204030204" pitchFamily="34" charset="0"/>
              </a:rPr>
              <a:t>Variables   are containers for storing  elements.</a:t>
            </a:r>
            <a:r>
              <a:rPr lang="en-GH" sz="2100" dirty="0">
                <a:latin typeface="Calibri" panose="020F0502020204030204" pitchFamily="34" charset="0"/>
                <a:cs typeface="Calibri" panose="020F0502020204030204" pitchFamily="34" charset="0"/>
                <a:sym typeface="Arial"/>
              </a:rPr>
              <a:t>In Javascrript  a variable is declared using</a:t>
            </a:r>
            <a:r>
              <a:rPr lang="en-US" sz="2100" dirty="0">
                <a:latin typeface="Calibri" panose="020F0502020204030204" pitchFamily="34" charset="0"/>
                <a:cs typeface="Calibri" panose="020F0502020204030204" pitchFamily="34" charset="0"/>
                <a:sym typeface="Arial"/>
              </a:rPr>
              <a:t> the keyword</a:t>
            </a:r>
            <a:r>
              <a:rPr lang="en-GH" sz="2100" dirty="0">
                <a:latin typeface="Calibri" panose="020F0502020204030204" pitchFamily="34" charset="0"/>
                <a:cs typeface="Calibri" panose="020F0502020204030204" pitchFamily="34" charset="0"/>
                <a:sym typeface="Arial"/>
              </a:rPr>
              <a:t>  </a:t>
            </a:r>
            <a:r>
              <a:rPr lang="en-GH" sz="2100" i="1" dirty="0">
                <a:latin typeface="Calibri" panose="020F0502020204030204" pitchFamily="34" charset="0"/>
                <a:cs typeface="Calibri" panose="020F0502020204030204" pitchFamily="34" charset="0"/>
                <a:sym typeface="Arial"/>
              </a:rPr>
              <a:t>var</a:t>
            </a:r>
            <a:endParaRPr lang="en-GH" sz="2100" i="1" dirty="0">
              <a:latin typeface="Calibri" panose="020F0502020204030204" pitchFamily="34" charset="0"/>
              <a:cs typeface="Calibri" panose="020F0502020204030204" pitchFamily="34" charset="0"/>
            </a:endParaRPr>
          </a:p>
          <a:p>
            <a:r>
              <a:rPr lang="en-GB" sz="2100" dirty="0">
                <a:latin typeface="Calibri" panose="020F0502020204030204" pitchFamily="34" charset="0"/>
                <a:cs typeface="Calibri" panose="020F0502020204030204" pitchFamily="34" charset="0"/>
              </a:rPr>
              <a:t>V</a:t>
            </a:r>
            <a:r>
              <a:rPr lang="en-GH" sz="2100" dirty="0">
                <a:latin typeface="Calibri" panose="020F0502020204030204" pitchFamily="34" charset="0"/>
                <a:cs typeface="Calibri" panose="020F0502020204030204" pitchFamily="34" charset="0"/>
              </a:rPr>
              <a:t>aribles can store strings, numbers,</a:t>
            </a:r>
            <a:r>
              <a:rPr lang="en-US" sz="2100" dirty="0">
                <a:latin typeface="Calibri" panose="020F0502020204030204" pitchFamily="34" charset="0"/>
                <a:cs typeface="Calibri" panose="020F0502020204030204" pitchFamily="34" charset="0"/>
              </a:rPr>
              <a:t> </a:t>
            </a:r>
            <a:r>
              <a:rPr lang="en-GH" sz="2100" dirty="0">
                <a:latin typeface="Calibri" panose="020F0502020204030204" pitchFamily="34" charset="0"/>
                <a:cs typeface="Calibri" panose="020F0502020204030204" pitchFamily="34" charset="0"/>
              </a:rPr>
              <a:t>list</a:t>
            </a:r>
            <a:r>
              <a:rPr lang="en-US" sz="2100" dirty="0">
                <a:latin typeface="Calibri" panose="020F0502020204030204" pitchFamily="34" charset="0"/>
                <a:cs typeface="Calibri" panose="020F0502020204030204" pitchFamily="34" charset="0"/>
              </a:rPr>
              <a:t>s</a:t>
            </a:r>
            <a:r>
              <a:rPr lang="en-GH" sz="2100" dirty="0">
                <a:latin typeface="Calibri" panose="020F0502020204030204" pitchFamily="34" charset="0"/>
                <a:cs typeface="Calibri" panose="020F0502020204030204" pitchFamily="34" charset="0"/>
              </a:rPr>
              <a:t>,</a:t>
            </a:r>
            <a:r>
              <a:rPr lang="en-US" sz="2100" dirty="0">
                <a:latin typeface="Calibri" panose="020F0502020204030204" pitchFamily="34" charset="0"/>
                <a:cs typeface="Calibri" panose="020F0502020204030204" pitchFamily="34" charset="0"/>
              </a:rPr>
              <a:t> </a:t>
            </a:r>
            <a:r>
              <a:rPr lang="en-GH" sz="2100" dirty="0">
                <a:latin typeface="Calibri" panose="020F0502020204030204" pitchFamily="34" charset="0"/>
                <a:cs typeface="Calibri" panose="020F0502020204030204" pitchFamily="34" charset="0"/>
              </a:rPr>
              <a:t>tuples </a:t>
            </a:r>
            <a:r>
              <a:rPr lang="en-US" sz="2100" dirty="0">
                <a:latin typeface="Calibri" panose="020F0502020204030204" pitchFamily="34" charset="0"/>
                <a:cs typeface="Calibri" panose="020F0502020204030204" pitchFamily="34" charset="0"/>
              </a:rPr>
              <a:t>…</a:t>
            </a:r>
            <a:r>
              <a:rPr lang="en-GH" sz="2100" dirty="0">
                <a:latin typeface="Calibri" panose="020F0502020204030204" pitchFamily="34" charset="0"/>
                <a:cs typeface="Calibri" panose="020F0502020204030204" pitchFamily="34" charset="0"/>
              </a:rPr>
              <a:t>.</a:t>
            </a:r>
          </a:p>
          <a:p>
            <a:pPr marL="101600" indent="0">
              <a:buNone/>
            </a:pPr>
            <a:r>
              <a:rPr lang="en-GH" sz="1600" i="1" u="sng" dirty="0">
                <a:solidFill>
                  <a:schemeClr val="tx1"/>
                </a:solidFill>
                <a:latin typeface="Open Sans" panose="020B0606030504020204" pitchFamily="34" charset="0"/>
                <a:ea typeface="Open Sans" panose="020B0606030504020204" pitchFamily="34" charset="0"/>
                <a:cs typeface="Open Sans" panose="020B0606030504020204" pitchFamily="34" charset="0"/>
              </a:rPr>
              <a:t>Example</a:t>
            </a:r>
            <a:r>
              <a:rPr lang="en-GH" sz="1400" dirty="0">
                <a:solidFill>
                  <a:srgbClr val="212121"/>
                </a:solidFill>
                <a:latin typeface="Times New Roman" panose="02020603050405020304" pitchFamily="18" charset="0"/>
                <a:cs typeface="Arial"/>
              </a:rPr>
              <a:t> </a:t>
            </a:r>
          </a:p>
          <a:p>
            <a:pPr marL="101600" indent="0">
              <a:buNone/>
            </a:pPr>
            <a:r>
              <a:rPr lang="en-GB" sz="1100" dirty="0">
                <a:solidFill>
                  <a:srgbClr val="3B78E7"/>
                </a:solidFill>
                <a:latin typeface="Menlo" panose="020B0609030804020204"/>
                <a:cs typeface="Calibri" panose="020F0502020204030204" pitchFamily="34" charset="0"/>
              </a:rPr>
              <a:t>v</a:t>
            </a:r>
            <a:r>
              <a:rPr lang="en-GH" sz="1100" dirty="0">
                <a:solidFill>
                  <a:srgbClr val="3B78E7"/>
                </a:solidFill>
                <a:latin typeface="Menlo" panose="020B0609030804020204"/>
                <a:cs typeface="Calibri" panose="020F0502020204030204" pitchFamily="34" charset="0"/>
                <a:sym typeface="Arial"/>
              </a:rPr>
              <a:t>ar</a:t>
            </a:r>
            <a:r>
              <a:rPr lang="en-GH" sz="1100" dirty="0">
                <a:solidFill>
                  <a:srgbClr val="3B78E7"/>
                </a:solidFill>
                <a:latin typeface="Menlo" panose="020B0609030804020204"/>
                <a:cs typeface="Calibri" panose="020F0502020204030204" pitchFamily="34" charset="0"/>
              </a:rPr>
              <a:t> </a:t>
            </a:r>
            <a:r>
              <a:rPr lang="en-GH" sz="1100" dirty="0">
                <a:solidFill>
                  <a:srgbClr val="212121"/>
                </a:solidFill>
                <a:latin typeface="Menlo" panose="020B0609030804020204"/>
                <a:cs typeface="Calibri" panose="020F0502020204030204" pitchFamily="34" charset="0"/>
              </a:rPr>
              <a:t>school = </a:t>
            </a:r>
            <a:r>
              <a:rPr lang="en-GH" sz="1100" dirty="0">
                <a:solidFill>
                  <a:srgbClr val="0D904F"/>
                </a:solidFill>
                <a:latin typeface="Menlo" panose="020B0609030804020204"/>
                <a:cs typeface="Calibri" panose="020F0502020204030204" pitchFamily="34" charset="0"/>
                <a:sym typeface="Arial"/>
              </a:rPr>
              <a:t>“University of Ghana“</a:t>
            </a:r>
          </a:p>
          <a:p>
            <a:pPr marL="101600" indent="0">
              <a:buNone/>
            </a:pPr>
            <a:r>
              <a:rPr lang="en-GB" sz="1100" dirty="0">
                <a:solidFill>
                  <a:srgbClr val="3B78E7"/>
                </a:solidFill>
                <a:latin typeface="Menlo" panose="020B0609030804020204"/>
                <a:cs typeface="Calibri" panose="020F0502020204030204" pitchFamily="34" charset="0"/>
              </a:rPr>
              <a:t>v</a:t>
            </a:r>
            <a:r>
              <a:rPr lang="en-GH" sz="1100" dirty="0">
                <a:solidFill>
                  <a:srgbClr val="3B78E7"/>
                </a:solidFill>
                <a:latin typeface="Menlo" panose="020B0609030804020204"/>
                <a:cs typeface="Calibri" panose="020F0502020204030204" pitchFamily="34" charset="0"/>
              </a:rPr>
              <a:t>ar </a:t>
            </a:r>
            <a:r>
              <a:rPr lang="en-GH" sz="1100" dirty="0">
                <a:solidFill>
                  <a:srgbClr val="212121"/>
                </a:solidFill>
                <a:latin typeface="Menlo" panose="020B0609030804020204"/>
                <a:cs typeface="Calibri" panose="020F0502020204030204" pitchFamily="34" charset="0"/>
              </a:rPr>
              <a:t>year  = [</a:t>
            </a:r>
            <a:r>
              <a:rPr lang="en-GH" sz="1100" dirty="0">
                <a:solidFill>
                  <a:srgbClr val="C53929"/>
                </a:solidFill>
                <a:latin typeface="Menlo" panose="020B0609030804020204"/>
                <a:cs typeface="Calibri" panose="020F0502020204030204" pitchFamily="34" charset="0"/>
              </a:rPr>
              <a:t>2015</a:t>
            </a:r>
            <a:r>
              <a:rPr lang="en-GH" sz="1100" dirty="0">
                <a:solidFill>
                  <a:srgbClr val="212121"/>
                </a:solidFill>
                <a:latin typeface="Menlo" panose="020B0609030804020204"/>
                <a:cs typeface="Calibri" panose="020F0502020204030204" pitchFamily="34" charset="0"/>
              </a:rPr>
              <a:t>,</a:t>
            </a:r>
            <a:r>
              <a:rPr lang="en-GH" sz="1100" dirty="0">
                <a:solidFill>
                  <a:srgbClr val="C53929"/>
                </a:solidFill>
                <a:latin typeface="Menlo" panose="020B0609030804020204"/>
                <a:cs typeface="Calibri" panose="020F0502020204030204" pitchFamily="34" charset="0"/>
              </a:rPr>
              <a:t>2016</a:t>
            </a:r>
            <a:r>
              <a:rPr lang="en-GH" sz="1100" dirty="0">
                <a:solidFill>
                  <a:srgbClr val="212121"/>
                </a:solidFill>
                <a:latin typeface="Menlo" panose="020B0609030804020204"/>
                <a:cs typeface="Calibri" panose="020F0502020204030204" pitchFamily="34" charset="0"/>
              </a:rPr>
              <a:t>,</a:t>
            </a:r>
            <a:r>
              <a:rPr lang="en-GH" sz="1100" dirty="0">
                <a:solidFill>
                  <a:srgbClr val="C53929"/>
                </a:solidFill>
                <a:latin typeface="Menlo" panose="020B0609030804020204"/>
                <a:cs typeface="Calibri" panose="020F0502020204030204" pitchFamily="34" charset="0"/>
              </a:rPr>
              <a:t>2017</a:t>
            </a:r>
            <a:r>
              <a:rPr lang="en-GH" sz="1100" dirty="0">
                <a:solidFill>
                  <a:srgbClr val="212121"/>
                </a:solidFill>
                <a:latin typeface="Menlo" panose="020B0609030804020204"/>
                <a:cs typeface="Calibri" panose="020F0502020204030204" pitchFamily="34" charset="0"/>
              </a:rPr>
              <a:t>,</a:t>
            </a:r>
            <a:r>
              <a:rPr lang="en-GH" sz="1100" dirty="0">
                <a:solidFill>
                  <a:srgbClr val="C53929"/>
                </a:solidFill>
                <a:latin typeface="Menlo" panose="020B0609030804020204"/>
                <a:cs typeface="Calibri" panose="020F0502020204030204" pitchFamily="34" charset="0"/>
              </a:rPr>
              <a:t>2018</a:t>
            </a:r>
            <a:r>
              <a:rPr lang="en-GH" sz="1100" dirty="0">
                <a:solidFill>
                  <a:srgbClr val="212121"/>
                </a:solidFill>
                <a:latin typeface="Menlo" panose="020B0609030804020204"/>
                <a:cs typeface="Calibri" panose="020F0502020204030204" pitchFamily="34" charset="0"/>
              </a:rPr>
              <a:t>]  </a:t>
            </a:r>
          </a:p>
          <a:p>
            <a:pPr marL="101600" indent="0">
              <a:buNone/>
            </a:pPr>
            <a:r>
              <a:rPr lang="en-GB" sz="1100" dirty="0">
                <a:solidFill>
                  <a:srgbClr val="3B78E7"/>
                </a:solidFill>
                <a:latin typeface="Menlo" panose="020B0609030804020204"/>
                <a:cs typeface="Calibri" panose="020F0502020204030204" pitchFamily="34" charset="0"/>
              </a:rPr>
              <a:t>v</a:t>
            </a:r>
            <a:r>
              <a:rPr lang="en-GH" sz="1100" dirty="0">
                <a:solidFill>
                  <a:srgbClr val="3B78E7"/>
                </a:solidFill>
                <a:latin typeface="Menlo" panose="020B0609030804020204"/>
                <a:cs typeface="Calibri" panose="020F0502020204030204" pitchFamily="34" charset="0"/>
              </a:rPr>
              <a:t>ar </a:t>
            </a:r>
            <a:r>
              <a:rPr lang="en-GH" sz="1100" dirty="0">
                <a:solidFill>
                  <a:srgbClr val="212121"/>
                </a:solidFill>
                <a:latin typeface="Menlo" panose="020B0609030804020204"/>
                <a:cs typeface="Calibri" panose="020F0502020204030204" pitchFamily="34" charset="0"/>
              </a:rPr>
              <a:t>a =  </a:t>
            </a:r>
            <a:r>
              <a:rPr lang="en-GH" sz="1100" dirty="0">
                <a:solidFill>
                  <a:srgbClr val="C53929"/>
                </a:solidFill>
                <a:latin typeface="Menlo" panose="020B0609030804020204"/>
                <a:cs typeface="Calibri" panose="020F0502020204030204" pitchFamily="34" charset="0"/>
              </a:rPr>
              <a:t>23</a:t>
            </a:r>
          </a:p>
          <a:p>
            <a:pPr marL="101600" indent="0">
              <a:buNone/>
            </a:pPr>
            <a:r>
              <a:rPr lang="en-GB" sz="1100" dirty="0">
                <a:solidFill>
                  <a:srgbClr val="3B78E7"/>
                </a:solidFill>
                <a:latin typeface="Menlo" panose="020B0609030804020204"/>
                <a:cs typeface="Calibri" panose="020F0502020204030204" pitchFamily="34" charset="0"/>
              </a:rPr>
              <a:t>v</a:t>
            </a:r>
            <a:r>
              <a:rPr lang="en-GH" sz="1100" dirty="0">
                <a:solidFill>
                  <a:srgbClr val="3B78E7"/>
                </a:solidFill>
                <a:latin typeface="Menlo" panose="020B0609030804020204"/>
                <a:cs typeface="Calibri" panose="020F0502020204030204" pitchFamily="34" charset="0"/>
              </a:rPr>
              <a:t>ar </a:t>
            </a:r>
            <a:r>
              <a:rPr lang="en-GH" sz="1100" dirty="0">
                <a:solidFill>
                  <a:srgbClr val="212121"/>
                </a:solidFill>
                <a:latin typeface="Menlo" panose="020B0609030804020204"/>
                <a:cs typeface="Calibri" panose="020F0502020204030204" pitchFamily="34" charset="0"/>
              </a:rPr>
              <a:t>b = </a:t>
            </a:r>
            <a:r>
              <a:rPr lang="en-GH" sz="1100" dirty="0">
                <a:solidFill>
                  <a:srgbClr val="C53929"/>
                </a:solidFill>
                <a:latin typeface="Menlo" panose="020B0609030804020204"/>
                <a:cs typeface="Calibri" panose="020F0502020204030204" pitchFamily="34" charset="0"/>
                <a:sym typeface="Arial"/>
              </a:rPr>
              <a:t>11</a:t>
            </a:r>
          </a:p>
          <a:p>
            <a:pPr marL="101600" indent="0">
              <a:buNone/>
            </a:pPr>
            <a:r>
              <a:rPr lang="en-GB" sz="1100" dirty="0">
                <a:solidFill>
                  <a:srgbClr val="3B78E7"/>
                </a:solidFill>
                <a:latin typeface="Menlo" panose="020B0609030804020204"/>
                <a:cs typeface="Calibri" panose="020F0502020204030204" pitchFamily="34" charset="0"/>
              </a:rPr>
              <a:t>v</a:t>
            </a:r>
            <a:r>
              <a:rPr lang="en-GH" sz="1100" dirty="0">
                <a:solidFill>
                  <a:srgbClr val="3B78E7"/>
                </a:solidFill>
                <a:latin typeface="Menlo" panose="020B0609030804020204"/>
                <a:cs typeface="Calibri" panose="020F0502020204030204" pitchFamily="34" charset="0"/>
              </a:rPr>
              <a:t>ar </a:t>
            </a:r>
            <a:r>
              <a:rPr lang="en-GH" sz="1100" dirty="0">
                <a:solidFill>
                  <a:srgbClr val="212121"/>
                </a:solidFill>
                <a:latin typeface="Menlo" panose="020B0609030804020204"/>
                <a:cs typeface="Calibri" panose="020F0502020204030204" pitchFamily="34" charset="0"/>
              </a:rPr>
              <a:t>c  = a + b </a:t>
            </a:r>
          </a:p>
          <a:p>
            <a:pPr marL="101600" indent="0">
              <a:buNone/>
            </a:pPr>
            <a:r>
              <a:rPr lang="en-GB" sz="1100" dirty="0">
                <a:solidFill>
                  <a:srgbClr val="3B78E7"/>
                </a:solidFill>
                <a:latin typeface="Menlo" panose="020B0609030804020204"/>
                <a:cs typeface="Calibri" panose="020F0502020204030204" pitchFamily="34" charset="0"/>
                <a:sym typeface="Arial"/>
              </a:rPr>
              <a:t>p</a:t>
            </a:r>
            <a:r>
              <a:rPr lang="en-GH" sz="1100" dirty="0">
                <a:solidFill>
                  <a:srgbClr val="3B78E7"/>
                </a:solidFill>
                <a:latin typeface="Menlo" panose="020B0609030804020204"/>
                <a:cs typeface="Calibri" panose="020F0502020204030204" pitchFamily="34" charset="0"/>
                <a:sym typeface="Arial"/>
              </a:rPr>
              <a:t>rint</a:t>
            </a:r>
            <a:r>
              <a:rPr lang="en-GH" sz="1100" dirty="0">
                <a:solidFill>
                  <a:srgbClr val="212121"/>
                </a:solidFill>
                <a:latin typeface="Menlo" panose="020B0609030804020204"/>
                <a:cs typeface="Calibri" panose="020F0502020204030204" pitchFamily="34" charset="0"/>
              </a:rPr>
              <a:t> ( c )</a:t>
            </a:r>
          </a:p>
          <a:p>
            <a:pPr marL="101600" indent="0">
              <a:buNone/>
            </a:pPr>
            <a:r>
              <a:rPr lang="en-GB" sz="1100" dirty="0">
                <a:solidFill>
                  <a:srgbClr val="3B78E7"/>
                </a:solidFill>
                <a:latin typeface="Menlo" panose="020B0609030804020204"/>
                <a:cs typeface="Calibri" panose="020F0502020204030204" pitchFamily="34" charset="0"/>
              </a:rPr>
              <a:t>p</a:t>
            </a:r>
            <a:r>
              <a:rPr lang="en-GH" sz="1100" dirty="0">
                <a:solidFill>
                  <a:srgbClr val="3B78E7"/>
                </a:solidFill>
                <a:latin typeface="Menlo" panose="020B0609030804020204"/>
                <a:cs typeface="Calibri" panose="020F0502020204030204" pitchFamily="34" charset="0"/>
              </a:rPr>
              <a:t>rint</a:t>
            </a:r>
            <a:r>
              <a:rPr lang="en-GH" sz="1100" dirty="0">
                <a:solidFill>
                  <a:srgbClr val="212121"/>
                </a:solidFill>
                <a:latin typeface="Menlo" panose="020B0609030804020204"/>
                <a:cs typeface="Calibri" panose="020F0502020204030204" pitchFamily="34" charset="0"/>
              </a:rPr>
              <a:t>(school)</a:t>
            </a:r>
            <a:endParaRPr lang="en-US" sz="1100" dirty="0">
              <a:solidFill>
                <a:srgbClr val="212121"/>
              </a:solidFill>
              <a:latin typeface="Menlo" panose="020B0609030804020204"/>
              <a:cs typeface="Calibri" panose="020F0502020204030204" pitchFamily="34" charset="0"/>
            </a:endParaRPr>
          </a:p>
          <a:p>
            <a:pPr marL="101600" indent="0">
              <a:buNone/>
            </a:pPr>
            <a:endParaRPr lang="en-US" sz="1400" dirty="0">
              <a:solidFill>
                <a:srgbClr val="212121"/>
              </a:solidFill>
              <a:latin typeface="Calibri" panose="020F0502020204030204" pitchFamily="34" charset="0"/>
              <a:cs typeface="Calibri" panose="020F0502020204030204" pitchFamily="34" charset="0"/>
              <a:hlinkClick r:id="rId2"/>
            </a:endParaRPr>
          </a:p>
          <a:p>
            <a:pPr marL="101600" indent="0">
              <a:buNone/>
            </a:pPr>
            <a:r>
              <a:rPr lang="en-GB" sz="1400" dirty="0">
                <a:solidFill>
                  <a:srgbClr val="0D904F"/>
                </a:solidFill>
                <a:latin typeface="Calibri" panose="020F0502020204030204" pitchFamily="34" charset="0"/>
                <a:cs typeface="Calibri" panose="020F0502020204030204" pitchFamily="34" charset="0"/>
                <a:hlinkClick r:id="rId2"/>
              </a:rPr>
              <a:t>Run in Code Editor</a:t>
            </a:r>
            <a:endParaRPr lang="en-GH" sz="1400" dirty="0">
              <a:solidFill>
                <a:srgbClr val="0D904F"/>
              </a:solidFill>
              <a:latin typeface="Calibri" panose="020F0502020204030204" pitchFamily="34" charset="0"/>
              <a:cs typeface="Calibri" panose="020F0502020204030204" pitchFamily="34" charset="0"/>
            </a:endParaRPr>
          </a:p>
          <a:p>
            <a:pPr marL="101600" indent="0">
              <a:buNone/>
            </a:pPr>
            <a:endParaRPr lang="en-GH" sz="900" dirty="0"/>
          </a:p>
        </p:txBody>
      </p:sp>
      <p:pic>
        <p:nvPicPr>
          <p:cNvPr id="6" name="Picture 5">
            <a:extLst>
              <a:ext uri="{FF2B5EF4-FFF2-40B4-BE49-F238E27FC236}">
                <a16:creationId xmlns:a16="http://schemas.microsoft.com/office/drawing/2014/main" id="{0D8EBAB9-C69B-7B4D-891D-9ADDB4B25CBE}"/>
              </a:ext>
            </a:extLst>
          </p:cNvPr>
          <p:cNvPicPr>
            <a:picLocks noChangeAspect="1"/>
          </p:cNvPicPr>
          <p:nvPr/>
        </p:nvPicPr>
        <p:blipFill>
          <a:blip r:embed="rId3"/>
          <a:stretch>
            <a:fillRect/>
          </a:stretch>
        </p:blipFill>
        <p:spPr>
          <a:xfrm>
            <a:off x="3667700" y="1864720"/>
            <a:ext cx="5338003" cy="2564608"/>
          </a:xfrm>
          <a:prstGeom prst="rect">
            <a:avLst/>
          </a:prstGeom>
        </p:spPr>
      </p:pic>
      <p:sp>
        <p:nvSpPr>
          <p:cNvPr id="4" name="Oval 3"/>
          <p:cNvSpPr/>
          <p:nvPr/>
        </p:nvSpPr>
        <p:spPr>
          <a:xfrm>
            <a:off x="6569413" y="2211421"/>
            <a:ext cx="693906" cy="25940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2555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004BE-A5A5-9641-92A3-0B0C08013991}"/>
              </a:ext>
            </a:extLst>
          </p:cNvPr>
          <p:cNvSpPr>
            <a:spLocks noGrp="1"/>
          </p:cNvSpPr>
          <p:nvPr>
            <p:ph type="title"/>
          </p:nvPr>
        </p:nvSpPr>
        <p:spPr>
          <a:xfrm>
            <a:off x="0" y="60110"/>
            <a:ext cx="8535031" cy="619685"/>
          </a:xfrm>
        </p:spPr>
        <p:txBody>
          <a:bodyPr/>
          <a:lstStyle/>
          <a:p>
            <a:r>
              <a:rPr lang="en-GH" sz="3200" b="1" dirty="0">
                <a:latin typeface="Open Sans"/>
                <a:ea typeface="Open Sans"/>
                <a:cs typeface="Open Sans"/>
              </a:rPr>
              <a:t>OPERATIONAL SYMBOLS IN JAVASCRIPT</a:t>
            </a:r>
          </a:p>
        </p:txBody>
      </p:sp>
      <p:graphicFrame>
        <p:nvGraphicFramePr>
          <p:cNvPr id="3" name="Table 2">
            <a:extLst>
              <a:ext uri="{FF2B5EF4-FFF2-40B4-BE49-F238E27FC236}">
                <a16:creationId xmlns:a16="http://schemas.microsoft.com/office/drawing/2014/main" id="{748C6413-447D-E443-99D3-DF6E9E4F68CF}"/>
              </a:ext>
            </a:extLst>
          </p:cNvPr>
          <p:cNvGraphicFramePr>
            <a:graphicFrameLocks noGrp="1"/>
          </p:cNvGraphicFramePr>
          <p:nvPr>
            <p:extLst>
              <p:ext uri="{D42A27DB-BD31-4B8C-83A1-F6EECF244321}">
                <p14:modId xmlns:p14="http://schemas.microsoft.com/office/powerpoint/2010/main" val="1891249141"/>
              </p:ext>
            </p:extLst>
          </p:nvPr>
        </p:nvGraphicFramePr>
        <p:xfrm>
          <a:off x="1482658" y="748632"/>
          <a:ext cx="6617240" cy="3705303"/>
        </p:xfrm>
        <a:graphic>
          <a:graphicData uri="http://schemas.openxmlformats.org/drawingml/2006/table">
            <a:tbl>
              <a:tblPr>
                <a:tableStyleId>{3C2FFA5D-87B4-456A-9821-1D502468CF0F}</a:tableStyleId>
              </a:tblPr>
              <a:tblGrid>
                <a:gridCol w="1973904">
                  <a:extLst>
                    <a:ext uri="{9D8B030D-6E8A-4147-A177-3AD203B41FA5}">
                      <a16:colId xmlns:a16="http://schemas.microsoft.com/office/drawing/2014/main" val="2530352979"/>
                    </a:ext>
                  </a:extLst>
                </a:gridCol>
                <a:gridCol w="4643336">
                  <a:extLst>
                    <a:ext uri="{9D8B030D-6E8A-4147-A177-3AD203B41FA5}">
                      <a16:colId xmlns:a16="http://schemas.microsoft.com/office/drawing/2014/main" val="58016549"/>
                    </a:ext>
                  </a:extLst>
                </a:gridCol>
              </a:tblGrid>
              <a:tr h="221450">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300" b="1" u="none" strike="noStrike" cap="none" dirty="0">
                          <a:latin typeface="Calibri" panose="020F0502020204030204" pitchFamily="34" charset="0"/>
                          <a:cs typeface="Calibri" panose="020F0502020204030204" pitchFamily="34" charset="0"/>
                          <a:sym typeface="Arial"/>
                        </a:rPr>
                        <a:t>OPERATOR</a:t>
                      </a:r>
                      <a:endParaRPr lang="en-GH" sz="1300" b="1"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300" b="1" u="none" strike="noStrike" cap="none" dirty="0">
                          <a:latin typeface="Calibri" panose="020F0502020204030204" pitchFamily="34" charset="0"/>
                          <a:cs typeface="Calibri" panose="020F0502020204030204" pitchFamily="34" charset="0"/>
                          <a:sym typeface="Arial"/>
                        </a:rPr>
                        <a:t>DESCRIPTION</a:t>
                      </a:r>
                      <a:endParaRPr lang="en-GH" sz="1300" b="1"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2659919987"/>
                  </a:ext>
                </a:extLst>
              </a:tr>
              <a:tr h="381233">
                <a:tc>
                  <a:txBody>
                    <a:bodyPr/>
                    <a:lstStyle/>
                    <a:p>
                      <a:r>
                        <a:rPr lang="en-GB" sz="1300" u="none" strike="noStrike" cap="none" dirty="0">
                          <a:latin typeface="Calibri" panose="020F0502020204030204" pitchFamily="34" charset="0"/>
                          <a:cs typeface="Calibri" panose="020F0502020204030204" pitchFamily="34" charset="0"/>
                          <a:sym typeface="Arial"/>
                        </a:rPr>
                        <a:t>Modulus (%)</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r>
                        <a:rPr lang="en-GB" sz="1300" u="none" strike="noStrike" cap="none" dirty="0">
                          <a:latin typeface="Calibri" panose="020F0502020204030204" pitchFamily="34" charset="0"/>
                          <a:cs typeface="Calibri" panose="020F0502020204030204" pitchFamily="34" charset="0"/>
                          <a:sym typeface="Arial"/>
                        </a:rPr>
                        <a:t>Returns the integer remainder of dividing the two operands.</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61561136"/>
                  </a:ext>
                </a:extLst>
              </a:tr>
              <a:tr h="381233">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300" u="none" strike="noStrike" cap="none" dirty="0">
                          <a:latin typeface="Calibri" panose="020F0502020204030204" pitchFamily="34" charset="0"/>
                          <a:cs typeface="Calibri" panose="020F0502020204030204" pitchFamily="34" charset="0"/>
                          <a:sym typeface="Arial"/>
                        </a:rPr>
                        <a:t>Add (+)</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300" u="none" strike="noStrike" cap="none" dirty="0">
                          <a:latin typeface="Calibri" panose="020F0502020204030204" pitchFamily="34" charset="0"/>
                          <a:cs typeface="Calibri" panose="020F0502020204030204" pitchFamily="34" charset="0"/>
                          <a:sym typeface="Arial"/>
                        </a:rPr>
                        <a:t>Returns the sum of numeric operands or string concatenation.</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3131418419"/>
                  </a:ext>
                </a:extLst>
              </a:tr>
              <a:tr h="381233">
                <a:tc>
                  <a:txBody>
                    <a:bodyPr/>
                    <a:lstStyle/>
                    <a:p>
                      <a:r>
                        <a:rPr lang="en-GB" sz="1300" u="none" strike="noStrike" cap="none" dirty="0">
                          <a:latin typeface="Calibri" panose="020F0502020204030204" pitchFamily="34" charset="0"/>
                          <a:cs typeface="Calibri" panose="020F0502020204030204" pitchFamily="34" charset="0"/>
                          <a:sym typeface="Arial"/>
                        </a:rPr>
                        <a:t>Multiply (*)</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r>
                        <a:rPr lang="en-GB" sz="1300" u="none" strike="noStrike" cap="none" dirty="0">
                          <a:latin typeface="Calibri" panose="020F0502020204030204" pitchFamily="34" charset="0"/>
                          <a:cs typeface="Calibri" panose="020F0502020204030204" pitchFamily="34" charset="0"/>
                          <a:sym typeface="Arial"/>
                        </a:rPr>
                        <a:t>Produces the product of the operands.</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3084083411"/>
                  </a:ext>
                </a:extLst>
              </a:tr>
              <a:tr h="381233">
                <a:tc>
                  <a:txBody>
                    <a:bodyPr/>
                    <a:lstStyle/>
                    <a:p>
                      <a:r>
                        <a:rPr lang="en-GB" sz="1300" u="none" strike="noStrike" cap="none" dirty="0">
                          <a:latin typeface="Calibri" panose="020F0502020204030204" pitchFamily="34" charset="0"/>
                          <a:cs typeface="Calibri" panose="020F0502020204030204" pitchFamily="34" charset="0"/>
                          <a:sym typeface="Arial"/>
                        </a:rPr>
                        <a:t>Subtract (-)</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r>
                        <a:rPr lang="en-GB" sz="1300" u="none" strike="noStrike" cap="none" dirty="0">
                          <a:latin typeface="Calibri" panose="020F0502020204030204" pitchFamily="34" charset="0"/>
                          <a:cs typeface="Calibri" panose="020F0502020204030204" pitchFamily="34" charset="0"/>
                          <a:sym typeface="Arial"/>
                        </a:rPr>
                        <a:t>subtracts the two operands, producing their difference.</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792888132"/>
                  </a:ext>
                </a:extLst>
              </a:tr>
              <a:tr h="571848">
                <a:tc>
                  <a:txBody>
                    <a:bodyPr/>
                    <a:lstStyle/>
                    <a:p>
                      <a:r>
                        <a:rPr lang="en-GB" sz="1300" u="none" strike="noStrike" cap="none">
                          <a:latin typeface="Calibri" panose="020F0502020204030204" pitchFamily="34" charset="0"/>
                          <a:cs typeface="Calibri" panose="020F0502020204030204" pitchFamily="34" charset="0"/>
                          <a:sym typeface="Arial"/>
                        </a:rPr>
                        <a:t>Exponent (**)</a:t>
                      </a:r>
                      <a:endParaRPr lang="en-GH" sz="1300" b="0" i="0" u="none" strike="noStrike" cap="none">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r>
                        <a:rPr lang="en-GB" sz="1300" u="none" strike="noStrike" cap="none" dirty="0">
                          <a:latin typeface="Calibri" panose="020F0502020204030204" pitchFamily="34" charset="0"/>
                          <a:cs typeface="Calibri" panose="020F0502020204030204" pitchFamily="34" charset="0"/>
                          <a:sym typeface="Arial"/>
                        </a:rPr>
                        <a:t>Returns the result of raising the first operand to the power of the second operand. It is equivalent to </a:t>
                      </a:r>
                      <a:r>
                        <a:rPr lang="en-GB" sz="1300" u="none" strike="noStrike" cap="none" dirty="0" err="1">
                          <a:latin typeface="Calibri" panose="020F0502020204030204" pitchFamily="34" charset="0"/>
                          <a:cs typeface="Calibri" panose="020F0502020204030204" pitchFamily="34" charset="0"/>
                          <a:sym typeface="Arial"/>
                        </a:rPr>
                        <a:t>Math.pow</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4241952439"/>
                  </a:ext>
                </a:extLst>
              </a:tr>
              <a:tr h="571848">
                <a:tc>
                  <a:txBody>
                    <a:bodyPr/>
                    <a:lstStyle/>
                    <a:p>
                      <a:r>
                        <a:rPr lang="en-GB" sz="1300" u="none" strike="noStrike" cap="none">
                          <a:latin typeface="Calibri" panose="020F0502020204030204" pitchFamily="34" charset="0"/>
                          <a:cs typeface="Calibri" panose="020F0502020204030204" pitchFamily="34" charset="0"/>
                          <a:sym typeface="Arial"/>
                        </a:rPr>
                        <a:t>Division ( / )</a:t>
                      </a:r>
                      <a:endParaRPr lang="en-GH" sz="1300" b="0" i="0" u="none" strike="noStrike" cap="none">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r>
                        <a:rPr lang="en-GB" sz="1300" u="none" strike="noStrike" cap="none" dirty="0">
                          <a:latin typeface="Calibri" panose="020F0502020204030204" pitchFamily="34" charset="0"/>
                          <a:cs typeface="Calibri" panose="020F0502020204030204" pitchFamily="34" charset="0"/>
                          <a:sym typeface="Arial"/>
                        </a:rPr>
                        <a:t>Produce the quotient of its operands where the left operand is the dividend and the right operand is the divisor.</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1090425791"/>
                  </a:ext>
                </a:extLst>
              </a:tr>
              <a:tr h="381233">
                <a:tc>
                  <a:txBody>
                    <a:bodyPr/>
                    <a:lstStyle/>
                    <a:p>
                      <a:r>
                        <a:rPr lang="en-GB" sz="1300" u="none" strike="noStrike" cap="none" dirty="0">
                          <a:latin typeface="Calibri" panose="020F0502020204030204" pitchFamily="34" charset="0"/>
                          <a:cs typeface="Calibri" panose="020F0502020204030204" pitchFamily="34" charset="0"/>
                          <a:sym typeface="Arial"/>
                        </a:rPr>
                        <a:t>And (&amp;&amp;)</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r>
                        <a:rPr lang="en-GB" sz="1300" u="none" strike="noStrike" cap="none" dirty="0">
                          <a:latin typeface="Calibri" panose="020F0502020204030204" pitchFamily="34" charset="0"/>
                          <a:cs typeface="Calibri" panose="020F0502020204030204" pitchFamily="34" charset="0"/>
                          <a:sym typeface="Arial"/>
                        </a:rPr>
                        <a:t>for a set of operands is true if and only if all of its operands are true.</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28442369"/>
                  </a:ext>
                </a:extLst>
              </a:tr>
              <a:tr h="190615">
                <a:tc>
                  <a:txBody>
                    <a:bodyPr/>
                    <a:lstStyle/>
                    <a:p>
                      <a:r>
                        <a:rPr lang="en-GB" sz="1300" u="none" strike="noStrike" cap="none" dirty="0">
                          <a:latin typeface="Calibri" panose="020F0502020204030204" pitchFamily="34" charset="0"/>
                          <a:cs typeface="Calibri" panose="020F0502020204030204" pitchFamily="34" charset="0"/>
                          <a:sym typeface="Arial"/>
                        </a:rPr>
                        <a:t>Not (!)</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r>
                        <a:rPr lang="en-GB" sz="1300" u="none" strike="noStrike" cap="none" dirty="0">
                          <a:latin typeface="Calibri" panose="020F0502020204030204" pitchFamily="34" charset="0"/>
                          <a:cs typeface="Calibri" panose="020F0502020204030204" pitchFamily="34" charset="0"/>
                          <a:sym typeface="Arial"/>
                        </a:rPr>
                        <a:t>takes truth to falsity and vice versa</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891777273"/>
                  </a:ext>
                </a:extLst>
              </a:tr>
              <a:tr h="220865">
                <a:tc>
                  <a:txBody>
                    <a:bodyPr/>
                    <a:lstStyle/>
                    <a:p>
                      <a:r>
                        <a:rPr lang="en-GB" sz="1300" u="none" strike="noStrike" cap="none" dirty="0">
                          <a:latin typeface="Calibri" panose="020F0502020204030204" pitchFamily="34" charset="0"/>
                          <a:cs typeface="Calibri" panose="020F0502020204030204" pitchFamily="34" charset="0"/>
                          <a:sym typeface="Arial"/>
                        </a:rPr>
                        <a:t>If then else (? :)</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tc>
                  <a:txBody>
                    <a:bodyPr/>
                    <a:lstStyle/>
                    <a:p>
                      <a:r>
                        <a:rPr lang="en-GB" sz="1300" u="none" strike="noStrike" cap="none" dirty="0">
                          <a:latin typeface="Calibri" panose="020F0502020204030204" pitchFamily="34" charset="0"/>
                          <a:cs typeface="Calibri" panose="020F0502020204030204" pitchFamily="34" charset="0"/>
                          <a:sym typeface="Arial"/>
                        </a:rPr>
                        <a:t>Conditional statement</a:t>
                      </a:r>
                      <a:endParaRPr lang="en-GH"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57745" marR="57745" marT="0" marB="0"/>
                </a:tc>
                <a:extLst>
                  <a:ext uri="{0D108BD9-81ED-4DB2-BD59-A6C34878D82A}">
                    <a16:rowId xmlns:a16="http://schemas.microsoft.com/office/drawing/2014/main" val="1904771339"/>
                  </a:ext>
                </a:extLst>
              </a:tr>
            </a:tbl>
          </a:graphicData>
        </a:graphic>
      </p:graphicFrame>
    </p:spTree>
    <p:extLst>
      <p:ext uri="{BB962C8B-B14F-4D97-AF65-F5344CB8AC3E}">
        <p14:creationId xmlns:p14="http://schemas.microsoft.com/office/powerpoint/2010/main" val="506853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054070A-6EBC-454A-A0D7-08997A0FB6A7}"/>
              </a:ext>
            </a:extLst>
          </p:cNvPr>
          <p:cNvSpPr>
            <a:spLocks noGrp="1"/>
          </p:cNvSpPr>
          <p:nvPr>
            <p:ph type="title"/>
          </p:nvPr>
        </p:nvSpPr>
        <p:spPr>
          <a:xfrm>
            <a:off x="0" y="81936"/>
            <a:ext cx="8285748" cy="619685"/>
          </a:xfrm>
          <a:noFill/>
          <a:ln>
            <a:noFill/>
          </a:ln>
        </p:spPr>
        <p:txBody>
          <a:bodyPr spcFirstLastPara="1" wrap="square" lIns="91425" tIns="91425" rIns="91425" bIns="91425" anchor="b" anchorCtr="0">
            <a:noAutofit/>
          </a:bodyPr>
          <a:lstStyle/>
          <a:p>
            <a:r>
              <a:rPr lang="en-GH" sz="3200" b="1" dirty="0">
                <a:latin typeface="Open Sans"/>
                <a:ea typeface="Open Sans"/>
                <a:cs typeface="Open Sans"/>
                <a:sym typeface="Arial"/>
              </a:rPr>
              <a:t>OPERATIONAL SYMBOLS</a:t>
            </a:r>
            <a:endParaRPr lang="en-GH" b="1" dirty="0">
              <a:sym typeface="Arial"/>
            </a:endParaRPr>
          </a:p>
        </p:txBody>
      </p:sp>
      <p:graphicFrame>
        <p:nvGraphicFramePr>
          <p:cNvPr id="2" name="Table 1">
            <a:extLst>
              <a:ext uri="{FF2B5EF4-FFF2-40B4-BE49-F238E27FC236}">
                <a16:creationId xmlns:a16="http://schemas.microsoft.com/office/drawing/2014/main" id="{90B69BBD-618E-6842-A52D-126C00FAB7C0}"/>
              </a:ext>
            </a:extLst>
          </p:cNvPr>
          <p:cNvGraphicFramePr>
            <a:graphicFrameLocks noGrp="1"/>
          </p:cNvGraphicFramePr>
          <p:nvPr>
            <p:extLst>
              <p:ext uri="{D42A27DB-BD31-4B8C-83A1-F6EECF244321}">
                <p14:modId xmlns:p14="http://schemas.microsoft.com/office/powerpoint/2010/main" val="2874330147"/>
              </p:ext>
            </p:extLst>
          </p:nvPr>
        </p:nvGraphicFramePr>
        <p:xfrm>
          <a:off x="1166669" y="902593"/>
          <a:ext cx="6853189" cy="3204099"/>
        </p:xfrm>
        <a:graphic>
          <a:graphicData uri="http://schemas.openxmlformats.org/drawingml/2006/table">
            <a:tbl>
              <a:tblPr>
                <a:tableStyleId>{3C2FFA5D-87B4-456A-9821-1D502468CF0F}</a:tableStyleId>
              </a:tblPr>
              <a:tblGrid>
                <a:gridCol w="2418564">
                  <a:extLst>
                    <a:ext uri="{9D8B030D-6E8A-4147-A177-3AD203B41FA5}">
                      <a16:colId xmlns:a16="http://schemas.microsoft.com/office/drawing/2014/main" val="967974178"/>
                    </a:ext>
                  </a:extLst>
                </a:gridCol>
                <a:gridCol w="4434625">
                  <a:extLst>
                    <a:ext uri="{9D8B030D-6E8A-4147-A177-3AD203B41FA5}">
                      <a16:colId xmlns:a16="http://schemas.microsoft.com/office/drawing/2014/main" val="1953907706"/>
                    </a:ext>
                  </a:extLst>
                </a:gridCol>
              </a:tblGrid>
              <a:tr h="229230">
                <a:tc>
                  <a:txBody>
                    <a:bodyPr/>
                    <a:lstStyle/>
                    <a:p>
                      <a:pPr marR="0" algn="l" rtl="0">
                        <a:lnSpc>
                          <a:spcPct val="100000"/>
                        </a:lnSpc>
                        <a:spcBef>
                          <a:spcPts val="0"/>
                        </a:spcBef>
                        <a:spcAft>
                          <a:spcPts val="0"/>
                        </a:spcAft>
                        <a:buClr>
                          <a:srgbClr val="000000"/>
                        </a:buClr>
                        <a:buFont typeface="Arial"/>
                      </a:pPr>
                      <a:r>
                        <a:rPr lang="en-GB" sz="1300" b="1" u="none" strike="noStrike" cap="none" dirty="0">
                          <a:latin typeface="Calibri" panose="020F0502020204030204" pitchFamily="34" charset="0"/>
                          <a:cs typeface="Calibri" panose="020F0502020204030204" pitchFamily="34" charset="0"/>
                          <a:sym typeface="Arial"/>
                        </a:rPr>
                        <a:t>OPERATOR</a:t>
                      </a:r>
                      <a:endParaRPr lang="en-GH" sz="1300" b="1"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tc>
                  <a:txBody>
                    <a:bodyPr/>
                    <a:lstStyle/>
                    <a:p>
                      <a:pPr marR="0" algn="l" rtl="0">
                        <a:lnSpc>
                          <a:spcPct val="100000"/>
                        </a:lnSpc>
                        <a:spcBef>
                          <a:spcPts val="0"/>
                        </a:spcBef>
                        <a:spcAft>
                          <a:spcPts val="0"/>
                        </a:spcAft>
                        <a:buClr>
                          <a:srgbClr val="000000"/>
                        </a:buClr>
                        <a:buFont typeface="Arial"/>
                      </a:pPr>
                      <a:r>
                        <a:rPr lang="en-GB" sz="1300" b="1" u="none" strike="noStrike" cap="none" dirty="0">
                          <a:latin typeface="Calibri" panose="020F0502020204030204" pitchFamily="34" charset="0"/>
                          <a:cs typeface="Calibri" panose="020F0502020204030204" pitchFamily="34" charset="0"/>
                          <a:sym typeface="Arial"/>
                        </a:rPr>
                        <a:t>DESCRIPTION</a:t>
                      </a:r>
                      <a:endParaRPr lang="en-GH" sz="1300" b="1"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extLst>
                  <a:ext uri="{0D108BD9-81ED-4DB2-BD59-A6C34878D82A}">
                    <a16:rowId xmlns:a16="http://schemas.microsoft.com/office/drawing/2014/main" val="1765364935"/>
                  </a:ext>
                </a:extLst>
              </a:tr>
              <a:tr h="328228">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Equal (==)</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tc>
                  <a:txBody>
                    <a:bodyPr/>
                    <a:lstStyle/>
                    <a:p>
                      <a:pPr marR="0" algn="l" rtl="0">
                        <a:lnSpc>
                          <a:spcPct val="100000"/>
                        </a:lnSpc>
                        <a:spcBef>
                          <a:spcPts val="0"/>
                        </a:spcBef>
                        <a:spcAft>
                          <a:spcPts val="0"/>
                        </a:spcAft>
                        <a:buClr>
                          <a:srgbClr val="000000"/>
                        </a:buClr>
                        <a:buFont typeface="Arial"/>
                      </a:pPr>
                      <a:r>
                        <a:rPr lang="en-GB" sz="1300" u="none" strike="noStrike" cap="none">
                          <a:latin typeface="Calibri" panose="020F0502020204030204" pitchFamily="34" charset="0"/>
                          <a:cs typeface="Calibri" panose="020F0502020204030204" pitchFamily="34" charset="0"/>
                          <a:sym typeface="Arial"/>
                        </a:rPr>
                        <a:t>Returns true if the operands are equal.</a:t>
                      </a:r>
                      <a:endParaRPr lang="en-GH" sz="1300" b="0" i="0" u="none" strike="noStrike" cap="none">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extLst>
                  <a:ext uri="{0D108BD9-81ED-4DB2-BD59-A6C34878D82A}">
                    <a16:rowId xmlns:a16="http://schemas.microsoft.com/office/drawing/2014/main" val="300349799"/>
                  </a:ext>
                </a:extLst>
              </a:tr>
              <a:tr h="316869">
                <a:tc>
                  <a:txBody>
                    <a:bodyPr/>
                    <a:lstStyle/>
                    <a:p>
                      <a:pPr marR="0" algn="l" rtl="0">
                        <a:lnSpc>
                          <a:spcPct val="100000"/>
                        </a:lnSpc>
                        <a:spcBef>
                          <a:spcPts val="0"/>
                        </a:spcBef>
                        <a:spcAft>
                          <a:spcPts val="0"/>
                        </a:spcAft>
                        <a:buClr>
                          <a:srgbClr val="000000"/>
                        </a:buClr>
                        <a:buFont typeface="Aria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300" u="none" strike="noStrike" cap="none" dirty="0">
                          <a:latin typeface="Calibri" panose="020F0502020204030204" pitchFamily="34" charset="0"/>
                          <a:cs typeface="Calibri" panose="020F0502020204030204" pitchFamily="34" charset="0"/>
                          <a:sym typeface="Arial"/>
                        </a:rPr>
                        <a:t>Not equal (!=)</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tc>
                  <a:txBody>
                    <a:bodyPr/>
                    <a:lstStyle/>
                    <a:p>
                      <a:pPr marR="0" algn="l" rtl="0">
                        <a:lnSpc>
                          <a:spcPct val="100000"/>
                        </a:lnSpc>
                        <a:spcBef>
                          <a:spcPts val="0"/>
                        </a:spcBef>
                        <a:spcAft>
                          <a:spcPts val="0"/>
                        </a:spcAft>
                        <a:buClr>
                          <a:srgbClr val="000000"/>
                        </a:buClr>
                        <a:buFont typeface="Aria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300" u="none" strike="noStrike" cap="none" dirty="0">
                          <a:latin typeface="Calibri" panose="020F0502020204030204" pitchFamily="34" charset="0"/>
                          <a:cs typeface="Calibri" panose="020F0502020204030204" pitchFamily="34" charset="0"/>
                          <a:sym typeface="Arial"/>
                        </a:rPr>
                        <a:t>Returns true if the operands are not equal.</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extLst>
                  <a:ext uri="{0D108BD9-81ED-4DB2-BD59-A6C34878D82A}">
                    <a16:rowId xmlns:a16="http://schemas.microsoft.com/office/drawing/2014/main" val="1425206514"/>
                  </a:ext>
                </a:extLst>
              </a:tr>
              <a:tr h="458460">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Greater than (&gt;)</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Returns true if the left operand is greater than the right operand.</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extLst>
                  <a:ext uri="{0D108BD9-81ED-4DB2-BD59-A6C34878D82A}">
                    <a16:rowId xmlns:a16="http://schemas.microsoft.com/office/drawing/2014/main" val="1019589723"/>
                  </a:ext>
                </a:extLst>
              </a:tr>
              <a:tr h="495932">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Greater than or equal (&gt;=)</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Returns true if the left operand is greater than or equal to the right operand.</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extLst>
                  <a:ext uri="{0D108BD9-81ED-4DB2-BD59-A6C34878D82A}">
                    <a16:rowId xmlns:a16="http://schemas.microsoft.com/office/drawing/2014/main" val="2542035788"/>
                  </a:ext>
                </a:extLst>
              </a:tr>
              <a:tr h="458460">
                <a:tc>
                  <a:txBody>
                    <a:bodyPr/>
                    <a:lstStyle/>
                    <a:p>
                      <a:pPr marR="0" algn="l" rtl="0">
                        <a:lnSpc>
                          <a:spcPct val="100000"/>
                        </a:lnSpc>
                        <a:spcBef>
                          <a:spcPts val="0"/>
                        </a:spcBef>
                        <a:spcAft>
                          <a:spcPts val="0"/>
                        </a:spcAft>
                        <a:buClr>
                          <a:srgbClr val="000000"/>
                        </a:buClr>
                        <a:buFont typeface="Arial"/>
                      </a:pPr>
                      <a:r>
                        <a:rPr lang="en-GB" sz="1300" u="none" strike="noStrike" cap="none">
                          <a:latin typeface="Calibri" panose="020F0502020204030204" pitchFamily="34" charset="0"/>
                          <a:cs typeface="Calibri" panose="020F0502020204030204" pitchFamily="34" charset="0"/>
                          <a:sym typeface="Arial"/>
                        </a:rPr>
                        <a:t>Less than (&lt;)</a:t>
                      </a:r>
                      <a:endParaRPr lang="en-GH" sz="1300" b="0" i="0" u="none" strike="noStrike" cap="none">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Returns true if the left operand is less than the right operand.</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extLst>
                  <a:ext uri="{0D108BD9-81ED-4DB2-BD59-A6C34878D82A}">
                    <a16:rowId xmlns:a16="http://schemas.microsoft.com/office/drawing/2014/main" val="2369404422"/>
                  </a:ext>
                </a:extLst>
              </a:tr>
              <a:tr h="458460">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Less than or equal (&lt;=)</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Returns true if the left operand is less than or equal to the right operand.</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63814" marR="63814" marT="0" marB="0"/>
                </a:tc>
                <a:extLst>
                  <a:ext uri="{0D108BD9-81ED-4DB2-BD59-A6C34878D82A}">
                    <a16:rowId xmlns:a16="http://schemas.microsoft.com/office/drawing/2014/main" val="2435321826"/>
                  </a:ext>
                </a:extLst>
              </a:tr>
              <a:tr h="458460">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Or (||)</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57745" marR="57745" marT="0" marB="0"/>
                </a:tc>
                <a:tc>
                  <a:txBody>
                    <a:bodyPr/>
                    <a:lstStyle/>
                    <a:p>
                      <a:pPr marR="0" algn="l" rtl="0">
                        <a:lnSpc>
                          <a:spcPct val="100000"/>
                        </a:lnSpc>
                        <a:spcBef>
                          <a:spcPts val="0"/>
                        </a:spcBef>
                        <a:spcAft>
                          <a:spcPts val="0"/>
                        </a:spcAft>
                        <a:buClr>
                          <a:srgbClr val="000000"/>
                        </a:buClr>
                        <a:buFont typeface="Arial"/>
                      </a:pPr>
                      <a:r>
                        <a:rPr lang="en-GB" sz="1300" u="none" strike="noStrike" cap="none" dirty="0">
                          <a:latin typeface="Calibri" panose="020F0502020204030204" pitchFamily="34" charset="0"/>
                          <a:cs typeface="Calibri" panose="020F0502020204030204" pitchFamily="34" charset="0"/>
                          <a:sym typeface="Arial"/>
                        </a:rPr>
                        <a:t>for a set of operands is true if and only if one or more of its operands is true.</a:t>
                      </a:r>
                      <a:endParaRPr lang="en-GH" sz="1300" b="0" i="0" u="none" strike="noStrike" cap="none" dirty="0">
                        <a:solidFill>
                          <a:schemeClr val="dk1"/>
                        </a:solidFill>
                        <a:latin typeface="Calibri" panose="020F0502020204030204" pitchFamily="34" charset="0"/>
                        <a:ea typeface="+mn-ea"/>
                        <a:cs typeface="Calibri" panose="020F0502020204030204" pitchFamily="34" charset="0"/>
                        <a:sym typeface="Arial"/>
                      </a:endParaRPr>
                    </a:p>
                  </a:txBody>
                  <a:tcPr marL="57745" marR="57745" marT="0" marB="0"/>
                </a:tc>
                <a:extLst>
                  <a:ext uri="{0D108BD9-81ED-4DB2-BD59-A6C34878D82A}">
                    <a16:rowId xmlns:a16="http://schemas.microsoft.com/office/drawing/2014/main" val="2217927324"/>
                  </a:ext>
                </a:extLst>
              </a:tr>
            </a:tbl>
          </a:graphicData>
        </a:graphic>
      </p:graphicFrame>
    </p:spTree>
    <p:extLst>
      <p:ext uri="{BB962C8B-B14F-4D97-AF65-F5344CB8AC3E}">
        <p14:creationId xmlns:p14="http://schemas.microsoft.com/office/powerpoint/2010/main" val="12738662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20B5E-D692-DC45-8FE7-223E9D7FA1F4}"/>
              </a:ext>
            </a:extLst>
          </p:cNvPr>
          <p:cNvSpPr>
            <a:spLocks noGrp="1"/>
          </p:cNvSpPr>
          <p:nvPr>
            <p:ph type="title"/>
          </p:nvPr>
        </p:nvSpPr>
        <p:spPr>
          <a:xfrm>
            <a:off x="0" y="7683"/>
            <a:ext cx="8108560" cy="630091"/>
          </a:xfrm>
        </p:spPr>
        <p:txBody>
          <a:bodyPr/>
          <a:lstStyle/>
          <a:p>
            <a:r>
              <a:rPr lang="en-GB" sz="3200" b="1" dirty="0">
                <a:latin typeface="Open Sans"/>
                <a:ea typeface="Open Sans"/>
                <a:cs typeface="Open Sans"/>
              </a:rPr>
              <a:t>Comparison Operators</a:t>
            </a:r>
            <a:endParaRPr lang="en-GH" sz="3200" b="1" dirty="0">
              <a:latin typeface="Open Sans"/>
              <a:ea typeface="Open Sans"/>
              <a:cs typeface="Open Sans"/>
            </a:endParaRPr>
          </a:p>
        </p:txBody>
      </p:sp>
      <p:graphicFrame>
        <p:nvGraphicFramePr>
          <p:cNvPr id="4" name="Table 3">
            <a:extLst>
              <a:ext uri="{FF2B5EF4-FFF2-40B4-BE49-F238E27FC236}">
                <a16:creationId xmlns:a16="http://schemas.microsoft.com/office/drawing/2014/main" id="{D34D49B6-8C51-454C-BD41-D1C7142A26CA}"/>
              </a:ext>
            </a:extLst>
          </p:cNvPr>
          <p:cNvGraphicFramePr>
            <a:graphicFrameLocks noGrp="1"/>
          </p:cNvGraphicFramePr>
          <p:nvPr>
            <p:extLst>
              <p:ext uri="{D42A27DB-BD31-4B8C-83A1-F6EECF244321}">
                <p14:modId xmlns:p14="http://schemas.microsoft.com/office/powerpoint/2010/main" val="2169608517"/>
              </p:ext>
            </p:extLst>
          </p:nvPr>
        </p:nvGraphicFramePr>
        <p:xfrm>
          <a:off x="217455" y="1438431"/>
          <a:ext cx="2958353" cy="1875342"/>
        </p:xfrm>
        <a:graphic>
          <a:graphicData uri="http://schemas.openxmlformats.org/drawingml/2006/table">
            <a:tbl>
              <a:tblPr>
                <a:tableStyleId>{3C2FFA5D-87B4-456A-9821-1D502468CF0F}</a:tableStyleId>
              </a:tblPr>
              <a:tblGrid>
                <a:gridCol w="978619">
                  <a:extLst>
                    <a:ext uri="{9D8B030D-6E8A-4147-A177-3AD203B41FA5}">
                      <a16:colId xmlns:a16="http://schemas.microsoft.com/office/drawing/2014/main" val="3483690565"/>
                    </a:ext>
                  </a:extLst>
                </a:gridCol>
                <a:gridCol w="1979734">
                  <a:extLst>
                    <a:ext uri="{9D8B030D-6E8A-4147-A177-3AD203B41FA5}">
                      <a16:colId xmlns:a16="http://schemas.microsoft.com/office/drawing/2014/main" val="3655524402"/>
                    </a:ext>
                  </a:extLst>
                </a:gridCol>
              </a:tblGrid>
              <a:tr h="356617">
                <a:tc>
                  <a:txBody>
                    <a:bodyPr/>
                    <a:lstStyle/>
                    <a:p>
                      <a:pPr algn="l" fontAlgn="b"/>
                      <a:r>
                        <a:rPr lang="en-GB" sz="1300" b="1" u="none" strike="noStrike" cap="none" dirty="0">
                          <a:latin typeface="Calibri" panose="020F0502020204030204" pitchFamily="34" charset="0"/>
                          <a:cs typeface="Calibri" panose="020F0502020204030204" pitchFamily="34" charset="0"/>
                          <a:sym typeface="Arial"/>
                        </a:rPr>
                        <a:t>OPERATOR</a:t>
                      </a:r>
                      <a:endParaRPr lang="en-GB" sz="1300" b="1"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b"/>
                </a:tc>
                <a:tc>
                  <a:txBody>
                    <a:bodyPr/>
                    <a:lstStyle/>
                    <a:p>
                      <a:pPr algn="l" fontAlgn="b"/>
                      <a:r>
                        <a:rPr lang="en-GB" sz="1300" b="1" u="none" strike="noStrike" cap="none" dirty="0">
                          <a:latin typeface="Calibri" panose="020F0502020204030204" pitchFamily="34" charset="0"/>
                          <a:cs typeface="Calibri" panose="020F0502020204030204" pitchFamily="34" charset="0"/>
                          <a:sym typeface="Arial"/>
                        </a:rPr>
                        <a:t>DESCRIPTION</a:t>
                      </a:r>
                      <a:endParaRPr lang="en-GB" sz="1300" b="1"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b"/>
                </a:tc>
                <a:extLst>
                  <a:ext uri="{0D108BD9-81ED-4DB2-BD59-A6C34878D82A}">
                    <a16:rowId xmlns:a16="http://schemas.microsoft.com/office/drawing/2014/main" val="682878665"/>
                  </a:ext>
                </a:extLst>
              </a:tr>
              <a:tr h="313152">
                <a:tc>
                  <a:txBody>
                    <a:bodyPr/>
                    <a:lstStyle/>
                    <a:p>
                      <a:pPr algn="ctr" rtl="0" fontAlgn="ctr"/>
                      <a:r>
                        <a:rPr lang="en-GB" sz="1300" u="none" strike="noStrike" cap="none" dirty="0" err="1">
                          <a:latin typeface="Calibri" panose="020F0502020204030204" pitchFamily="34" charset="0"/>
                          <a:cs typeface="Calibri" panose="020F0502020204030204" pitchFamily="34" charset="0"/>
                          <a:sym typeface="Arial"/>
                        </a:rPr>
                        <a:t>eq</a:t>
                      </a:r>
                      <a:r>
                        <a:rPr lang="en-GB" sz="1300" u="none" strike="noStrike" cap="none" dirty="0">
                          <a:latin typeface="Calibri" panose="020F0502020204030204" pitchFamily="34" charset="0"/>
                          <a:cs typeface="Calibri" panose="020F0502020204030204" pitchFamily="34" charset="0"/>
                          <a:sym typeface="Arial"/>
                        </a:rPr>
                        <a:t>() </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ctr"/>
                </a:tc>
                <a:tc>
                  <a:txBody>
                    <a:bodyPr/>
                    <a:lstStyle/>
                    <a:p>
                      <a:pPr algn="l" fontAlgn="b"/>
                      <a:r>
                        <a:rPr lang="en-GB" sz="1300" u="none" strike="noStrike" cap="none" dirty="0">
                          <a:latin typeface="Calibri" panose="020F0502020204030204" pitchFamily="34" charset="0"/>
                          <a:cs typeface="Calibri" panose="020F0502020204030204" pitchFamily="34" charset="0"/>
                          <a:sym typeface="Arial"/>
                        </a:rPr>
                        <a:t>Equal to</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b"/>
                </a:tc>
                <a:extLst>
                  <a:ext uri="{0D108BD9-81ED-4DB2-BD59-A6C34878D82A}">
                    <a16:rowId xmlns:a16="http://schemas.microsoft.com/office/drawing/2014/main" val="1567550012"/>
                  </a:ext>
                </a:extLst>
              </a:tr>
              <a:tr h="307784">
                <a:tc>
                  <a:txBody>
                    <a:bodyPr/>
                    <a:lstStyle/>
                    <a:p>
                      <a:pPr algn="ctr" rtl="0" fontAlgn="ctr"/>
                      <a:r>
                        <a:rPr lang="en-GB" sz="1300" u="none" strike="noStrike" cap="none" dirty="0" err="1">
                          <a:latin typeface="Calibri" panose="020F0502020204030204" pitchFamily="34" charset="0"/>
                          <a:cs typeface="Calibri" panose="020F0502020204030204" pitchFamily="34" charset="0"/>
                          <a:sym typeface="Arial"/>
                        </a:rPr>
                        <a:t>gt</a:t>
                      </a:r>
                      <a:r>
                        <a:rPr lang="en-GB" sz="1300" u="none" strike="noStrike" cap="none" dirty="0">
                          <a:latin typeface="Calibri" panose="020F0502020204030204" pitchFamily="34" charset="0"/>
                          <a:cs typeface="Calibri" panose="020F0502020204030204" pitchFamily="34" charset="0"/>
                          <a:sym typeface="Arial"/>
                        </a:rPr>
                        <a:t>()</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ctr"/>
                </a:tc>
                <a:tc>
                  <a:txBody>
                    <a:bodyPr/>
                    <a:lstStyle/>
                    <a:p>
                      <a:pPr algn="l" fontAlgn="b"/>
                      <a:r>
                        <a:rPr lang="en-GB" sz="1300" u="none" strike="noStrike" cap="none" dirty="0">
                          <a:latin typeface="Calibri" panose="020F0502020204030204" pitchFamily="34" charset="0"/>
                          <a:cs typeface="Calibri" panose="020F0502020204030204" pitchFamily="34" charset="0"/>
                          <a:sym typeface="Arial"/>
                        </a:rPr>
                        <a:t>greater than</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b"/>
                </a:tc>
                <a:extLst>
                  <a:ext uri="{0D108BD9-81ED-4DB2-BD59-A6C34878D82A}">
                    <a16:rowId xmlns:a16="http://schemas.microsoft.com/office/drawing/2014/main" val="1965876845"/>
                  </a:ext>
                </a:extLst>
              </a:tr>
              <a:tr h="316578">
                <a:tc>
                  <a:txBody>
                    <a:bodyPr/>
                    <a:lstStyle/>
                    <a:p>
                      <a:pPr algn="ctr" rtl="0" fontAlgn="ctr"/>
                      <a:r>
                        <a:rPr lang="en-GB" sz="1300" u="none" strike="noStrike" cap="none" dirty="0">
                          <a:latin typeface="Calibri" panose="020F0502020204030204" pitchFamily="34" charset="0"/>
                          <a:cs typeface="Calibri" panose="020F0502020204030204" pitchFamily="34" charset="0"/>
                          <a:sym typeface="Arial"/>
                        </a:rPr>
                        <a:t>gte()</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ctr"/>
                </a:tc>
                <a:tc>
                  <a:txBody>
                    <a:bodyPr/>
                    <a:lstStyle/>
                    <a:p>
                      <a:pPr algn="l" fontAlgn="b"/>
                      <a:r>
                        <a:rPr lang="en-GB" sz="1300" u="none" strike="noStrike" cap="none" dirty="0">
                          <a:latin typeface="Calibri" panose="020F0502020204030204" pitchFamily="34" charset="0"/>
                          <a:cs typeface="Calibri" panose="020F0502020204030204" pitchFamily="34" charset="0"/>
                          <a:sym typeface="Arial"/>
                        </a:rPr>
                        <a:t>greater than or equal</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b"/>
                </a:tc>
                <a:extLst>
                  <a:ext uri="{0D108BD9-81ED-4DB2-BD59-A6C34878D82A}">
                    <a16:rowId xmlns:a16="http://schemas.microsoft.com/office/drawing/2014/main" val="1146782447"/>
                  </a:ext>
                </a:extLst>
              </a:tr>
              <a:tr h="281567">
                <a:tc>
                  <a:txBody>
                    <a:bodyPr/>
                    <a:lstStyle/>
                    <a:p>
                      <a:pPr algn="ctr" rtl="0" fontAlgn="ctr"/>
                      <a:r>
                        <a:rPr lang="en-GB" sz="1300" u="none" strike="noStrike" cap="none" dirty="0" err="1">
                          <a:latin typeface="Calibri" panose="020F0502020204030204" pitchFamily="34" charset="0"/>
                          <a:cs typeface="Calibri" panose="020F0502020204030204" pitchFamily="34" charset="0"/>
                          <a:sym typeface="Arial"/>
                        </a:rPr>
                        <a:t>lt</a:t>
                      </a:r>
                      <a:r>
                        <a:rPr lang="en-GB" sz="1300" u="none" strike="noStrike" cap="none" dirty="0">
                          <a:latin typeface="Calibri" panose="020F0502020204030204" pitchFamily="34" charset="0"/>
                          <a:cs typeface="Calibri" panose="020F0502020204030204" pitchFamily="34" charset="0"/>
                          <a:sym typeface="Arial"/>
                        </a:rPr>
                        <a:t>()</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ctr"/>
                </a:tc>
                <a:tc>
                  <a:txBody>
                    <a:bodyPr/>
                    <a:lstStyle/>
                    <a:p>
                      <a:pPr algn="l" fontAlgn="b"/>
                      <a:r>
                        <a:rPr lang="en-GB" sz="1300" u="none" strike="noStrike" cap="none" dirty="0">
                          <a:latin typeface="Calibri" panose="020F0502020204030204" pitchFamily="34" charset="0"/>
                          <a:cs typeface="Calibri" panose="020F0502020204030204" pitchFamily="34" charset="0"/>
                          <a:sym typeface="Arial"/>
                        </a:rPr>
                        <a:t>less than</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b"/>
                </a:tc>
                <a:extLst>
                  <a:ext uri="{0D108BD9-81ED-4DB2-BD59-A6C34878D82A}">
                    <a16:rowId xmlns:a16="http://schemas.microsoft.com/office/drawing/2014/main" val="871658538"/>
                  </a:ext>
                </a:extLst>
              </a:tr>
              <a:tr h="299644">
                <a:tc>
                  <a:txBody>
                    <a:bodyPr/>
                    <a:lstStyle/>
                    <a:p>
                      <a:pPr algn="ctr" fontAlgn="b"/>
                      <a:r>
                        <a:rPr lang="en-GB" sz="1300" u="none" strike="noStrike" cap="none" dirty="0" err="1">
                          <a:latin typeface="Calibri" panose="020F0502020204030204" pitchFamily="34" charset="0"/>
                          <a:cs typeface="Calibri" panose="020F0502020204030204" pitchFamily="34" charset="0"/>
                          <a:sym typeface="Arial"/>
                        </a:rPr>
                        <a:t>lte</a:t>
                      </a:r>
                      <a:r>
                        <a:rPr lang="en-GB" sz="1300" u="none" strike="noStrike" cap="none" dirty="0">
                          <a:latin typeface="Calibri" panose="020F0502020204030204" pitchFamily="34" charset="0"/>
                          <a:cs typeface="Calibri" panose="020F0502020204030204" pitchFamily="34" charset="0"/>
                          <a:sym typeface="Arial"/>
                        </a:rPr>
                        <a:t>()</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b"/>
                </a:tc>
                <a:tc>
                  <a:txBody>
                    <a:bodyPr/>
                    <a:lstStyle/>
                    <a:p>
                      <a:pPr algn="l" fontAlgn="b"/>
                      <a:r>
                        <a:rPr lang="en-GB" sz="1300" u="none" strike="noStrike" cap="none" dirty="0">
                          <a:latin typeface="Calibri" panose="020F0502020204030204" pitchFamily="34" charset="0"/>
                          <a:cs typeface="Calibri" panose="020F0502020204030204" pitchFamily="34" charset="0"/>
                          <a:sym typeface="Arial"/>
                        </a:rPr>
                        <a:t>less than or equal</a:t>
                      </a:r>
                      <a:endParaRPr lang="en-GB" sz="1300" b="0" i="0" u="none" strike="noStrike" cap="none" dirty="0">
                        <a:solidFill>
                          <a:srgbClr val="0070C0"/>
                        </a:solidFill>
                        <a:latin typeface="Calibri" panose="020F0502020204030204" pitchFamily="34" charset="0"/>
                        <a:ea typeface="Source Sans Pro"/>
                        <a:cs typeface="Calibri" panose="020F0502020204030204" pitchFamily="34" charset="0"/>
                        <a:sym typeface="Arial"/>
                      </a:endParaRPr>
                    </a:p>
                  </a:txBody>
                  <a:tcPr marL="9525" marR="9525" marT="9525" marB="0" anchor="b"/>
                </a:tc>
                <a:extLst>
                  <a:ext uri="{0D108BD9-81ED-4DB2-BD59-A6C34878D82A}">
                    <a16:rowId xmlns:a16="http://schemas.microsoft.com/office/drawing/2014/main" val="3673068784"/>
                  </a:ext>
                </a:extLst>
              </a:tr>
            </a:tbl>
          </a:graphicData>
        </a:graphic>
      </p:graphicFrame>
      <p:sp>
        <p:nvSpPr>
          <p:cNvPr id="6" name="Rectangle 5">
            <a:extLst>
              <a:ext uri="{FF2B5EF4-FFF2-40B4-BE49-F238E27FC236}">
                <a16:creationId xmlns:a16="http://schemas.microsoft.com/office/drawing/2014/main" id="{2B2DDED0-235B-C44A-AB2C-8F349D355C60}"/>
              </a:ext>
            </a:extLst>
          </p:cNvPr>
          <p:cNvSpPr/>
          <p:nvPr/>
        </p:nvSpPr>
        <p:spPr>
          <a:xfrm>
            <a:off x="217455" y="3959540"/>
            <a:ext cx="2002899" cy="307777"/>
          </a:xfrm>
          <a:prstGeom prst="rect">
            <a:avLst/>
          </a:prstGeom>
        </p:spPr>
        <p:txBody>
          <a:bodyPr wrap="square">
            <a:spAutoFit/>
          </a:bodyPr>
          <a:lstStyle/>
          <a:p>
            <a:r>
              <a:rPr lang="en-GB" dirty="0">
                <a:latin typeface="Calibri" panose="020F0502020204030204" pitchFamily="34" charset="0"/>
                <a:cs typeface="Calibri" panose="020F0502020204030204" pitchFamily="34" charset="0"/>
                <a:hlinkClick r:id="rId2"/>
              </a:rPr>
              <a:t>Run in Code Editor</a:t>
            </a:r>
            <a:endParaRPr lang="en-GH" dirty="0">
              <a:latin typeface="Calibri" panose="020F0502020204030204" pitchFamily="34" charset="0"/>
              <a:cs typeface="Calibri" panose="020F0502020204030204" pitchFamily="34" charset="0"/>
            </a:endParaRPr>
          </a:p>
        </p:txBody>
      </p:sp>
      <p:pic>
        <p:nvPicPr>
          <p:cNvPr id="16" name="Picture 15">
            <a:extLst>
              <a:ext uri="{FF2B5EF4-FFF2-40B4-BE49-F238E27FC236}">
                <a16:creationId xmlns:a16="http://schemas.microsoft.com/office/drawing/2014/main" id="{91052CA9-DC52-CB4F-A825-916D1D31E864}"/>
              </a:ext>
            </a:extLst>
          </p:cNvPr>
          <p:cNvPicPr>
            <a:picLocks noChangeAspect="1"/>
          </p:cNvPicPr>
          <p:nvPr/>
        </p:nvPicPr>
        <p:blipFill>
          <a:blip r:embed="rId3"/>
          <a:stretch>
            <a:fillRect/>
          </a:stretch>
        </p:blipFill>
        <p:spPr>
          <a:xfrm>
            <a:off x="3277354" y="1030072"/>
            <a:ext cx="5866646" cy="2692060"/>
          </a:xfrm>
          <a:prstGeom prst="rect">
            <a:avLst/>
          </a:prstGeom>
        </p:spPr>
      </p:pic>
    </p:spTree>
    <p:extLst>
      <p:ext uri="{BB962C8B-B14F-4D97-AF65-F5344CB8AC3E}">
        <p14:creationId xmlns:p14="http://schemas.microsoft.com/office/powerpoint/2010/main" val="1103789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FF6DE-F2E8-7144-AEBC-8AE0258F8B08}"/>
              </a:ext>
            </a:extLst>
          </p:cNvPr>
          <p:cNvSpPr>
            <a:spLocks noGrp="1"/>
          </p:cNvSpPr>
          <p:nvPr>
            <p:ph type="title"/>
          </p:nvPr>
        </p:nvSpPr>
        <p:spPr>
          <a:xfrm>
            <a:off x="0" y="0"/>
            <a:ext cx="7741630" cy="619685"/>
          </a:xfrm>
        </p:spPr>
        <p:txBody>
          <a:bodyPr/>
          <a:lstStyle/>
          <a:p>
            <a:r>
              <a:rPr lang="en-GB" sz="3200" b="1" dirty="0">
                <a:latin typeface="Open Sans"/>
                <a:ea typeface="Open Sans"/>
                <a:cs typeface="Open Sans"/>
              </a:rPr>
              <a:t>MATH OBJECTS</a:t>
            </a:r>
            <a:endParaRPr lang="en-GH" sz="3200" b="1" dirty="0">
              <a:latin typeface="Open Sans"/>
              <a:ea typeface="Open Sans"/>
              <a:cs typeface="Open Sans"/>
            </a:endParaRPr>
          </a:p>
        </p:txBody>
      </p:sp>
      <p:sp>
        <p:nvSpPr>
          <p:cNvPr id="6" name="Rectangle 5">
            <a:extLst>
              <a:ext uri="{FF2B5EF4-FFF2-40B4-BE49-F238E27FC236}">
                <a16:creationId xmlns:a16="http://schemas.microsoft.com/office/drawing/2014/main" id="{297EA52F-9ECC-9B4D-83E1-8F7ECC2380CF}"/>
              </a:ext>
            </a:extLst>
          </p:cNvPr>
          <p:cNvSpPr/>
          <p:nvPr/>
        </p:nvSpPr>
        <p:spPr>
          <a:xfrm>
            <a:off x="1242060" y="583200"/>
            <a:ext cx="5132800" cy="4108817"/>
          </a:xfrm>
          <a:prstGeom prst="rect">
            <a:avLst/>
          </a:prstGeom>
        </p:spPr>
        <p:txBody>
          <a:bodyPr wrap="square">
            <a:spAutoFit/>
          </a:bodyPr>
          <a:lstStyle/>
          <a:p>
            <a:pPr marL="457200" indent="-355600">
              <a:spcBef>
                <a:spcPts val="600"/>
              </a:spcBef>
              <a:buClr>
                <a:schemeClr val="dk2"/>
              </a:buClr>
              <a:buSzPts val="2000"/>
              <a:buFont typeface="Source Sans Pro"/>
              <a:buChar char="▹"/>
            </a:pPr>
            <a:r>
              <a:rPr lang="en-GB" dirty="0" err="1">
                <a:solidFill>
                  <a:srgbClr val="0070C0"/>
                </a:solidFill>
                <a:latin typeface="Calibri" panose="020F0502020204030204" pitchFamily="34" charset="0"/>
                <a:ea typeface="Source Sans Pro"/>
                <a:cs typeface="Calibri" panose="020F0502020204030204" pitchFamily="34" charset="0"/>
                <a:sym typeface="Source Sans Pro"/>
              </a:rPr>
              <a:t>Math.random</a:t>
            </a:r>
            <a:r>
              <a:rPr lang="en-GB" dirty="0">
                <a:solidFill>
                  <a:srgbClr val="0070C0"/>
                </a:solidFill>
                <a:latin typeface="Calibri" panose="020F0502020204030204" pitchFamily="34" charset="0"/>
                <a:ea typeface="Source Sans Pro"/>
                <a:cs typeface="Calibri" panose="020F0502020204030204" pitchFamily="34" charset="0"/>
                <a:sym typeface="Source Sans Pro"/>
              </a:rPr>
              <a:t>(); // returns a random number </a:t>
            </a:r>
          </a:p>
          <a:p>
            <a:pPr marL="457200" indent="-355600">
              <a:spcBef>
                <a:spcPts val="600"/>
              </a:spcBef>
              <a:buClr>
                <a:schemeClr val="dk2"/>
              </a:buClr>
              <a:buSzPts val="2000"/>
              <a:buFont typeface="Source Sans Pro"/>
              <a:buChar char="▹"/>
            </a:pPr>
            <a:r>
              <a:rPr lang="en-GB" dirty="0" err="1">
                <a:solidFill>
                  <a:srgbClr val="0070C0"/>
                </a:solidFill>
                <a:latin typeface="Calibri" panose="020F0502020204030204" pitchFamily="34" charset="0"/>
                <a:ea typeface="Source Sans Pro"/>
                <a:cs typeface="Calibri" panose="020F0502020204030204" pitchFamily="34" charset="0"/>
                <a:sym typeface="Source Sans Pro"/>
              </a:rPr>
              <a:t>Math.min</a:t>
            </a:r>
            <a:r>
              <a:rPr lang="en-GB" dirty="0">
                <a:solidFill>
                  <a:srgbClr val="0070C0"/>
                </a:solidFill>
                <a:latin typeface="Calibri" panose="020F0502020204030204" pitchFamily="34" charset="0"/>
                <a:ea typeface="Source Sans Pro"/>
                <a:cs typeface="Calibri" panose="020F0502020204030204" pitchFamily="34" charset="0"/>
                <a:sym typeface="Source Sans Pro"/>
              </a:rPr>
              <a:t>(0, 150, 30, 20, -8); // returns -8</a:t>
            </a:r>
          </a:p>
          <a:p>
            <a:pPr marL="457200" indent="-355600">
              <a:spcBef>
                <a:spcPts val="600"/>
              </a:spcBef>
              <a:buClr>
                <a:schemeClr val="dk2"/>
              </a:buClr>
              <a:buSzPts val="2000"/>
              <a:buFont typeface="Source Sans Pro"/>
              <a:buChar char="▹"/>
            </a:pPr>
            <a:r>
              <a:rPr lang="en-GB" dirty="0" err="1">
                <a:solidFill>
                  <a:srgbClr val="0070C0"/>
                </a:solidFill>
                <a:latin typeface="Calibri" panose="020F0502020204030204" pitchFamily="34" charset="0"/>
                <a:ea typeface="Source Sans Pro"/>
                <a:cs typeface="Calibri" panose="020F0502020204030204" pitchFamily="34" charset="0"/>
                <a:sym typeface="Source Sans Pro"/>
              </a:rPr>
              <a:t>Math.round</a:t>
            </a:r>
            <a:r>
              <a:rPr lang="en-GB" dirty="0">
                <a:solidFill>
                  <a:srgbClr val="0070C0"/>
                </a:solidFill>
                <a:latin typeface="Calibri" panose="020F0502020204030204" pitchFamily="34" charset="0"/>
                <a:ea typeface="Source Sans Pro"/>
                <a:cs typeface="Calibri" panose="020F0502020204030204" pitchFamily="34" charset="0"/>
                <a:sym typeface="Source Sans Pro"/>
              </a:rPr>
              <a:t>(4.7); // returns 5 </a:t>
            </a:r>
          </a:p>
          <a:p>
            <a:pPr marL="457200" indent="-355600">
              <a:spcBef>
                <a:spcPts val="600"/>
              </a:spcBef>
              <a:buClr>
                <a:schemeClr val="dk2"/>
              </a:buClr>
              <a:buSzPts val="2000"/>
              <a:buFont typeface="Source Sans Pro"/>
              <a:buChar char="▹"/>
            </a:pPr>
            <a:r>
              <a:rPr lang="en-GB" dirty="0" err="1">
                <a:solidFill>
                  <a:srgbClr val="0070C0"/>
                </a:solidFill>
                <a:latin typeface="Calibri" panose="020F0502020204030204" pitchFamily="34" charset="0"/>
                <a:ea typeface="Source Sans Pro"/>
                <a:cs typeface="Calibri" panose="020F0502020204030204" pitchFamily="34" charset="0"/>
                <a:sym typeface="Source Sans Pro"/>
              </a:rPr>
              <a:t>Math.round</a:t>
            </a:r>
            <a:r>
              <a:rPr lang="en-GB" dirty="0">
                <a:solidFill>
                  <a:srgbClr val="0070C0"/>
                </a:solidFill>
                <a:latin typeface="Calibri" panose="020F0502020204030204" pitchFamily="34" charset="0"/>
                <a:ea typeface="Source Sans Pro"/>
                <a:cs typeface="Calibri" panose="020F0502020204030204" pitchFamily="34" charset="0"/>
                <a:sym typeface="Source Sans Pro"/>
              </a:rPr>
              <a:t>(4.4); // returns 4 </a:t>
            </a:r>
          </a:p>
          <a:p>
            <a:pPr marL="457200" indent="-355600">
              <a:spcBef>
                <a:spcPts val="600"/>
              </a:spcBef>
              <a:buClr>
                <a:schemeClr val="dk2"/>
              </a:buClr>
              <a:buSzPts val="2000"/>
              <a:buFont typeface="Source Sans Pro"/>
              <a:buChar char="▹"/>
            </a:pPr>
            <a:r>
              <a:rPr lang="en-GB" dirty="0" err="1">
                <a:solidFill>
                  <a:srgbClr val="0070C0"/>
                </a:solidFill>
                <a:latin typeface="Calibri" panose="020F0502020204030204" pitchFamily="34" charset="0"/>
                <a:ea typeface="Source Sans Pro"/>
                <a:cs typeface="Calibri" panose="020F0502020204030204" pitchFamily="34" charset="0"/>
                <a:sym typeface="Source Sans Pro"/>
              </a:rPr>
              <a:t>Math.ceil</a:t>
            </a:r>
            <a:r>
              <a:rPr lang="en-GB" dirty="0">
                <a:solidFill>
                  <a:srgbClr val="0070C0"/>
                </a:solidFill>
                <a:latin typeface="Calibri" panose="020F0502020204030204" pitchFamily="34" charset="0"/>
                <a:ea typeface="Source Sans Pro"/>
                <a:cs typeface="Calibri" panose="020F0502020204030204" pitchFamily="34" charset="0"/>
                <a:sym typeface="Source Sans Pro"/>
              </a:rPr>
              <a:t>(4.4); // returns 5 </a:t>
            </a:r>
          </a:p>
          <a:p>
            <a:pPr marL="457200" indent="-355600">
              <a:spcBef>
                <a:spcPts val="600"/>
              </a:spcBef>
              <a:buClr>
                <a:schemeClr val="dk2"/>
              </a:buClr>
              <a:buSzPts val="2000"/>
              <a:buFont typeface="Source Sans Pro"/>
              <a:buChar char="▹"/>
            </a:pPr>
            <a:r>
              <a:rPr lang="en-GB" dirty="0" err="1">
                <a:solidFill>
                  <a:srgbClr val="0070C0"/>
                </a:solidFill>
                <a:latin typeface="Calibri" panose="020F0502020204030204" pitchFamily="34" charset="0"/>
                <a:ea typeface="Source Sans Pro"/>
                <a:cs typeface="Calibri" panose="020F0502020204030204" pitchFamily="34" charset="0"/>
                <a:sym typeface="Source Sans Pro"/>
              </a:rPr>
              <a:t>Math.floor</a:t>
            </a:r>
            <a:r>
              <a:rPr lang="en-GB" dirty="0">
                <a:solidFill>
                  <a:srgbClr val="0070C0"/>
                </a:solidFill>
                <a:latin typeface="Calibri" panose="020F0502020204030204" pitchFamily="34" charset="0"/>
                <a:ea typeface="Source Sans Pro"/>
                <a:cs typeface="Calibri" panose="020F0502020204030204" pitchFamily="34" charset="0"/>
                <a:sym typeface="Source Sans Pro"/>
              </a:rPr>
              <a:t>(4.4); // returns 4 </a:t>
            </a:r>
          </a:p>
          <a:p>
            <a:pPr marL="457200" indent="-355600">
              <a:spcBef>
                <a:spcPts val="600"/>
              </a:spcBef>
              <a:buClr>
                <a:schemeClr val="dk2"/>
              </a:buClr>
              <a:buSzPts val="2000"/>
              <a:buFont typeface="Source Sans Pro"/>
              <a:buChar char="▹"/>
            </a:pPr>
            <a:r>
              <a:rPr lang="en-GB" dirty="0" err="1">
                <a:solidFill>
                  <a:srgbClr val="0070C0"/>
                </a:solidFill>
                <a:latin typeface="Calibri" panose="020F0502020204030204" pitchFamily="34" charset="0"/>
                <a:ea typeface="Source Sans Pro"/>
                <a:cs typeface="Calibri" panose="020F0502020204030204" pitchFamily="34" charset="0"/>
                <a:sym typeface="Source Sans Pro"/>
              </a:rPr>
              <a:t>Math.E</a:t>
            </a:r>
            <a:r>
              <a:rPr lang="en-GB" dirty="0">
                <a:solidFill>
                  <a:srgbClr val="0070C0"/>
                </a:solidFill>
                <a:latin typeface="Calibri" panose="020F0502020204030204" pitchFamily="34" charset="0"/>
                <a:ea typeface="Source Sans Pro"/>
                <a:cs typeface="Calibri" panose="020F0502020204030204" pitchFamily="34" charset="0"/>
                <a:sym typeface="Source Sans Pro"/>
              </a:rPr>
              <a:t>;      // returns Euler's number </a:t>
            </a:r>
          </a:p>
          <a:p>
            <a:pPr marL="457200" indent="-355600">
              <a:spcBef>
                <a:spcPts val="600"/>
              </a:spcBef>
              <a:buClr>
                <a:schemeClr val="dk2"/>
              </a:buClr>
              <a:buSzPts val="2000"/>
              <a:buFont typeface="Source Sans Pro"/>
              <a:buChar char="▹"/>
            </a:pPr>
            <a:r>
              <a:rPr lang="en-GB" dirty="0" err="1">
                <a:solidFill>
                  <a:srgbClr val="0070C0"/>
                </a:solidFill>
                <a:latin typeface="Calibri" panose="020F0502020204030204" pitchFamily="34" charset="0"/>
                <a:ea typeface="Source Sans Pro"/>
                <a:cs typeface="Calibri" panose="020F0502020204030204" pitchFamily="34" charset="0"/>
                <a:sym typeface="Source Sans Pro"/>
              </a:rPr>
              <a:t>Math.PI</a:t>
            </a:r>
            <a:r>
              <a:rPr lang="en-GB" dirty="0">
                <a:solidFill>
                  <a:srgbClr val="0070C0"/>
                </a:solidFill>
                <a:latin typeface="Calibri" panose="020F0502020204030204" pitchFamily="34" charset="0"/>
                <a:ea typeface="Source Sans Pro"/>
                <a:cs typeface="Calibri" panose="020F0502020204030204" pitchFamily="34" charset="0"/>
                <a:sym typeface="Source Sans Pro"/>
              </a:rPr>
              <a:t>      // returns PI </a:t>
            </a:r>
          </a:p>
          <a:p>
            <a:pPr marL="457200" indent="-355600">
              <a:spcBef>
                <a:spcPts val="600"/>
              </a:spcBef>
              <a:buClr>
                <a:schemeClr val="dk2"/>
              </a:buClr>
              <a:buSzPts val="2000"/>
              <a:buFont typeface="Source Sans Pro"/>
              <a:buChar char="▹"/>
            </a:pPr>
            <a:r>
              <a:rPr lang="en-GB" dirty="0">
                <a:solidFill>
                  <a:srgbClr val="0070C0"/>
                </a:solidFill>
                <a:latin typeface="Calibri" panose="020F0502020204030204" pitchFamily="34" charset="0"/>
                <a:ea typeface="Source Sans Pro"/>
                <a:cs typeface="Calibri" panose="020F0502020204030204" pitchFamily="34" charset="0"/>
                <a:sym typeface="Source Sans Pro"/>
              </a:rPr>
              <a:t>Math.SQRT2  // returns the square root of 2 Math.</a:t>
            </a:r>
          </a:p>
          <a:p>
            <a:pPr marL="457200" indent="-355600">
              <a:spcBef>
                <a:spcPts val="600"/>
              </a:spcBef>
              <a:buClr>
                <a:schemeClr val="dk2"/>
              </a:buClr>
              <a:buSzPts val="2000"/>
              <a:buFont typeface="Source Sans Pro"/>
              <a:buChar char="▹"/>
            </a:pPr>
            <a:r>
              <a:rPr lang="en-GB" dirty="0">
                <a:solidFill>
                  <a:srgbClr val="0070C0"/>
                </a:solidFill>
                <a:latin typeface="Calibri" panose="020F0502020204030204" pitchFamily="34" charset="0"/>
                <a:ea typeface="Source Sans Pro"/>
                <a:cs typeface="Calibri" panose="020F0502020204030204" pitchFamily="34" charset="0"/>
                <a:sym typeface="Source Sans Pro"/>
              </a:rPr>
              <a:t>SQRT1_2 // returns the square root of 1/2 </a:t>
            </a:r>
          </a:p>
          <a:p>
            <a:pPr marL="457200" indent="-355600">
              <a:spcBef>
                <a:spcPts val="600"/>
              </a:spcBef>
              <a:buClr>
                <a:schemeClr val="dk2"/>
              </a:buClr>
              <a:buSzPts val="2000"/>
              <a:buFont typeface="Source Sans Pro"/>
              <a:buChar char="▹"/>
            </a:pPr>
            <a:r>
              <a:rPr lang="en-GB" dirty="0">
                <a:solidFill>
                  <a:srgbClr val="0070C0"/>
                </a:solidFill>
                <a:latin typeface="Calibri" panose="020F0502020204030204" pitchFamily="34" charset="0"/>
                <a:ea typeface="Source Sans Pro"/>
                <a:cs typeface="Calibri" panose="020F0502020204030204" pitchFamily="34" charset="0"/>
                <a:sym typeface="Source Sans Pro"/>
              </a:rPr>
              <a:t>Math.LN2      // returns the natural logarithm of 2 </a:t>
            </a:r>
          </a:p>
          <a:p>
            <a:pPr marL="457200" indent="-355600">
              <a:spcBef>
                <a:spcPts val="600"/>
              </a:spcBef>
              <a:buClr>
                <a:schemeClr val="dk2"/>
              </a:buClr>
              <a:buSzPts val="2000"/>
              <a:buFont typeface="Source Sans Pro"/>
              <a:buChar char="▹"/>
            </a:pPr>
            <a:r>
              <a:rPr lang="en-GB" dirty="0">
                <a:solidFill>
                  <a:srgbClr val="0070C0"/>
                </a:solidFill>
                <a:latin typeface="Calibri" panose="020F0502020204030204" pitchFamily="34" charset="0"/>
                <a:ea typeface="Source Sans Pro"/>
                <a:cs typeface="Calibri" panose="020F0502020204030204" pitchFamily="34" charset="0"/>
                <a:sym typeface="Source Sans Pro"/>
              </a:rPr>
              <a:t>Math.LN10 // returns the natural logarithm of 10 </a:t>
            </a:r>
          </a:p>
          <a:p>
            <a:pPr marL="457200" indent="-355600">
              <a:spcBef>
                <a:spcPts val="600"/>
              </a:spcBef>
              <a:buClr>
                <a:schemeClr val="dk2"/>
              </a:buClr>
              <a:buSzPts val="2000"/>
              <a:buFont typeface="Source Sans Pro"/>
              <a:buChar char="▹"/>
            </a:pPr>
            <a:r>
              <a:rPr lang="en-GB" dirty="0">
                <a:solidFill>
                  <a:srgbClr val="0070C0"/>
                </a:solidFill>
                <a:latin typeface="Calibri" panose="020F0502020204030204" pitchFamily="34" charset="0"/>
                <a:ea typeface="Source Sans Pro"/>
                <a:cs typeface="Calibri" panose="020F0502020204030204" pitchFamily="34" charset="0"/>
                <a:sym typeface="Source Sans Pro"/>
              </a:rPr>
              <a:t>Math.LOG2E // returns base 2 logarithm of E </a:t>
            </a:r>
          </a:p>
          <a:p>
            <a:pPr marL="457200" indent="-355600">
              <a:spcBef>
                <a:spcPts val="600"/>
              </a:spcBef>
              <a:buClr>
                <a:schemeClr val="dk2"/>
              </a:buClr>
              <a:buSzPts val="2000"/>
              <a:buFont typeface="Source Sans Pro"/>
              <a:buChar char="▹"/>
            </a:pPr>
            <a:r>
              <a:rPr lang="en-GB" dirty="0">
                <a:solidFill>
                  <a:srgbClr val="0070C0"/>
                </a:solidFill>
                <a:latin typeface="Calibri" panose="020F0502020204030204" pitchFamily="34" charset="0"/>
                <a:ea typeface="Source Sans Pro"/>
                <a:cs typeface="Calibri" panose="020F0502020204030204" pitchFamily="34" charset="0"/>
                <a:sym typeface="Source Sans Pro"/>
              </a:rPr>
              <a:t>Math.LOG10E // returns base 10 logarithm of E</a:t>
            </a:r>
            <a:endParaRPr lang="en-GH" dirty="0">
              <a:solidFill>
                <a:srgbClr val="0070C0"/>
              </a:solidFill>
              <a:latin typeface="Calibri" panose="020F0502020204030204" pitchFamily="34" charset="0"/>
              <a:ea typeface="Source Sans Pro"/>
              <a:cs typeface="Calibri" panose="020F0502020204030204" pitchFamily="34" charset="0"/>
              <a:sym typeface="Source Sans Pro"/>
            </a:endParaRPr>
          </a:p>
        </p:txBody>
      </p:sp>
    </p:spTree>
    <p:extLst>
      <p:ext uri="{BB962C8B-B14F-4D97-AF65-F5344CB8AC3E}">
        <p14:creationId xmlns:p14="http://schemas.microsoft.com/office/powerpoint/2010/main" val="653659180"/>
      </p:ext>
    </p:extLst>
  </p:cSld>
  <p:clrMapOvr>
    <a:masterClrMapping/>
  </p:clrMapOvr>
</p:sld>
</file>

<file path=ppt/theme/theme1.xml><?xml version="1.0" encoding="utf-8"?>
<a:theme xmlns:a="http://schemas.openxmlformats.org/drawingml/2006/main" name="Cerimon template">
  <a:themeElements>
    <a:clrScheme name="Custom 347">
      <a:dk1>
        <a:srgbClr val="415665"/>
      </a:dk1>
      <a:lt1>
        <a:srgbClr val="FFFFFF"/>
      </a:lt1>
      <a:dk2>
        <a:srgbClr val="0DB7C4"/>
      </a:dk2>
      <a:lt2>
        <a:srgbClr val="F6F6F6"/>
      </a:lt2>
      <a:accent1>
        <a:srgbClr val="0A95B0"/>
      </a:accent1>
      <a:accent2>
        <a:srgbClr val="A7E5E9"/>
      </a:accent2>
      <a:accent3>
        <a:srgbClr val="A9D039"/>
      </a:accent3>
      <a:accent4>
        <a:srgbClr val="FFBC00"/>
      </a:accent4>
      <a:accent5>
        <a:srgbClr val="F24745"/>
      </a:accent5>
      <a:accent6>
        <a:srgbClr val="B3B3B3"/>
      </a:accent6>
      <a:hlink>
        <a:srgbClr val="0DB7C4"/>
      </a:hlink>
      <a:folHlink>
        <a:srgbClr val="6611CC"/>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415665"/>
    </a:dk1>
    <a:lt1>
      <a:srgbClr val="FFFFFF"/>
    </a:lt1>
    <a:dk2>
      <a:srgbClr val="0DB7C4"/>
    </a:dk2>
    <a:lt2>
      <a:srgbClr val="F6F6F6"/>
    </a:lt2>
    <a:accent1>
      <a:srgbClr val="0A95B0"/>
    </a:accent1>
    <a:accent2>
      <a:srgbClr val="A7E5E9"/>
    </a:accent2>
    <a:accent3>
      <a:srgbClr val="A9D039"/>
    </a:accent3>
    <a:accent4>
      <a:srgbClr val="FFBC00"/>
    </a:accent4>
    <a:accent5>
      <a:srgbClr val="F24745"/>
    </a:accent5>
    <a:accent6>
      <a:srgbClr val="B3B3B3"/>
    </a:accent6>
    <a:hlink>
      <a:srgbClr val="0DB7C4"/>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
  <TotalTime>3418</TotalTime>
  <Words>2623</Words>
  <Application>Microsoft Macintosh PowerPoint</Application>
  <PresentationFormat>On-screen Show (16:9)</PresentationFormat>
  <Paragraphs>279</Paragraphs>
  <Slides>29</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Source Sans Pro</vt:lpstr>
      <vt:lpstr>Dosis</vt:lpstr>
      <vt:lpstr>Menlo</vt:lpstr>
      <vt:lpstr>Century Gothic</vt:lpstr>
      <vt:lpstr>Times New Roman</vt:lpstr>
      <vt:lpstr>Open Sans</vt:lpstr>
      <vt:lpstr>Calibri</vt:lpstr>
      <vt:lpstr>Arial</vt:lpstr>
      <vt:lpstr>Cerimon template</vt:lpstr>
      <vt:lpstr>GOOGLE EARTH ENGINE  AND GITHUB BASICS   Ernest Opoku-Kwarteng eopoku-kwarteng@ug.edu.gh Center for Remote Sensing and Geographic Information Services (CERSGIS)</vt:lpstr>
      <vt:lpstr>Introduction to JavaScript</vt:lpstr>
      <vt:lpstr>PowerPoint Presentation</vt:lpstr>
      <vt:lpstr>Coding in JavaScript</vt:lpstr>
      <vt:lpstr>Variables </vt:lpstr>
      <vt:lpstr>OPERATIONAL SYMBOLS IN JAVASCRIPT</vt:lpstr>
      <vt:lpstr>OPERATIONAL SYMBOLS</vt:lpstr>
      <vt:lpstr>Comparison Operators</vt:lpstr>
      <vt:lpstr>MATH OBJECTS</vt:lpstr>
      <vt:lpstr>BASIC JavaScript DATA TYPES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DIFFERENCE BETWEEN LIST AND  DICTIONARY </vt:lpstr>
      <vt:lpstr>PowerPoint Presentation</vt:lpstr>
      <vt:lpstr>PowerPoint Presentation</vt:lpstr>
      <vt:lpstr>PowerPoint Presentation</vt:lpstr>
      <vt:lpstr>PowerPoint Presentation</vt:lpstr>
      <vt:lpstr>PowerPoint Presentation</vt:lpstr>
      <vt:lpstr>Hex Colour Code</vt:lpstr>
      <vt:lpstr>Resource Materials</vt:lpstr>
      <vt:lpstr>Introduction to GitHub</vt:lpstr>
      <vt:lpstr>GITHUB USER INTERFACE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Microsoft Office User</cp:lastModifiedBy>
  <cp:revision>69</cp:revision>
  <dcterms:modified xsi:type="dcterms:W3CDTF">2021-09-27T08:13:15Z</dcterms:modified>
</cp:coreProperties>
</file>